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2" r:id="rId4"/>
    <p:sldId id="263" r:id="rId5"/>
    <p:sldId id="264" r:id="rId6"/>
    <p:sldId id="265" r:id="rId7"/>
    <p:sldId id="261" r:id="rId8"/>
    <p:sldId id="260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1149" autoAdjust="0"/>
  </p:normalViewPr>
  <p:slideViewPr>
    <p:cSldViewPr>
      <p:cViewPr varScale="1">
        <p:scale>
          <a:sx n="82" d="100"/>
          <a:sy n="82" d="100"/>
        </p:scale>
        <p:origin x="-24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4D548-39CF-4697-893B-69529FFE7F88}" type="datetimeFigureOut">
              <a:rPr lang="nl-NL" smtClean="0"/>
              <a:pPr/>
              <a:t>26-11-2013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C67DB-98A8-4D56-B5F6-3955AF132B0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806B5-8F48-422B-80F9-E66EA2DD1A22}" type="datetimeFigureOut">
              <a:rPr lang="nl-NL" smtClean="0"/>
              <a:pPr/>
              <a:t>26-11-2013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849EE-CADC-444F-9558-CDF3C9A438D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49EE-CADC-444F-9558-CDF3C9A438DA}" type="slidenum">
              <a:rPr lang="nl-NL" smtClean="0"/>
              <a:pPr/>
              <a:t>3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49EE-CADC-444F-9558-CDF3C9A438DA}" type="slidenum">
              <a:rPr lang="nl-NL" smtClean="0"/>
              <a:pPr/>
              <a:t>8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A743-C955-44B1-B58D-CBA1350DAAD8}" type="datetimeFigureOut">
              <a:rPr lang="nl-NL" smtClean="0"/>
              <a:pPr/>
              <a:t>26-11-2013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1A6F-58E9-46A7-A28E-243C0A9FDF3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A743-C955-44B1-B58D-CBA1350DAAD8}" type="datetimeFigureOut">
              <a:rPr lang="nl-NL" smtClean="0"/>
              <a:pPr/>
              <a:t>26-11-2013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1A6F-58E9-46A7-A28E-243C0A9FDF3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A743-C955-44B1-B58D-CBA1350DAAD8}" type="datetimeFigureOut">
              <a:rPr lang="nl-NL" smtClean="0"/>
              <a:pPr/>
              <a:t>26-11-2013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1A6F-58E9-46A7-A28E-243C0A9FDF3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A743-C955-44B1-B58D-CBA1350DAAD8}" type="datetimeFigureOut">
              <a:rPr lang="nl-NL" smtClean="0"/>
              <a:pPr/>
              <a:t>26-11-2013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1A6F-58E9-46A7-A28E-243C0A9FDF3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A743-C955-44B1-B58D-CBA1350DAAD8}" type="datetimeFigureOut">
              <a:rPr lang="nl-NL" smtClean="0"/>
              <a:pPr/>
              <a:t>26-11-2013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1A6F-58E9-46A7-A28E-243C0A9FDF3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A743-C955-44B1-B58D-CBA1350DAAD8}" type="datetimeFigureOut">
              <a:rPr lang="nl-NL" smtClean="0"/>
              <a:pPr/>
              <a:t>26-11-2013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1A6F-58E9-46A7-A28E-243C0A9FDF3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A743-C955-44B1-B58D-CBA1350DAAD8}" type="datetimeFigureOut">
              <a:rPr lang="nl-NL" smtClean="0"/>
              <a:pPr/>
              <a:t>26-11-2013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1A6F-58E9-46A7-A28E-243C0A9FDF3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A743-C955-44B1-B58D-CBA1350DAAD8}" type="datetimeFigureOut">
              <a:rPr lang="nl-NL" smtClean="0"/>
              <a:pPr/>
              <a:t>26-11-2013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1A6F-58E9-46A7-A28E-243C0A9FDF3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A743-C955-44B1-B58D-CBA1350DAAD8}" type="datetimeFigureOut">
              <a:rPr lang="nl-NL" smtClean="0"/>
              <a:pPr/>
              <a:t>26-11-2013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1A6F-58E9-46A7-A28E-243C0A9FDF3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A743-C955-44B1-B58D-CBA1350DAAD8}" type="datetimeFigureOut">
              <a:rPr lang="nl-NL" smtClean="0"/>
              <a:pPr/>
              <a:t>26-11-2013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1A6F-58E9-46A7-A28E-243C0A9FDF3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A743-C955-44B1-B58D-CBA1350DAAD8}" type="datetimeFigureOut">
              <a:rPr lang="nl-NL" smtClean="0"/>
              <a:pPr/>
              <a:t>26-11-2013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B31A6F-58E9-46A7-A28E-243C0A9FDF3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dirty="0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CDA743-C955-44B1-B58D-CBA1350DAAD8}" type="datetimeFigureOut">
              <a:rPr lang="nl-NL" smtClean="0"/>
              <a:pPr/>
              <a:t>26-11-2013</a:t>
            </a:fld>
            <a:endParaRPr lang="nl-NL" dirty="0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B31A6F-58E9-46A7-A28E-243C0A9FDF37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werkblad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24.jpeg"/><Relationship Id="rId4" Type="http://schemas.openxmlformats.org/officeDocument/2006/relationships/hyperlink" Target="http://sioweb.nl/proclamatie-platform-surinaamse-diaspor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ioweb.nl/proclamatie-platform-surinaamse-diaspora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tary Voorburg - Voorburg, Netherl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1728192" cy="1728192"/>
          </a:xfrm>
          <a:prstGeom prst="rect">
            <a:avLst/>
          </a:prstGeom>
          <a:noFill/>
        </p:spPr>
      </p:pic>
      <p:sp>
        <p:nvSpPr>
          <p:cNvPr id="7" name="Rechthoek 6"/>
          <p:cNvSpPr/>
          <p:nvPr/>
        </p:nvSpPr>
        <p:spPr>
          <a:xfrm>
            <a:off x="179512" y="6381328"/>
            <a:ext cx="11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1" dirty="0"/>
              <a:t>mr. Robby S. Makka </a:t>
            </a:r>
            <a:br>
              <a:rPr lang="en-US" sz="800" b="1" dirty="0"/>
            </a:br>
            <a:r>
              <a:rPr lang="en-US" sz="800" b="1" dirty="0"/>
              <a:t> 28-11-2013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301208"/>
            <a:ext cx="2095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646014" y="2564904"/>
            <a:ext cx="76496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3200" b="1" dirty="0" smtClean="0"/>
          </a:p>
          <a:p>
            <a:pPr algn="ctr"/>
            <a:r>
              <a:rPr lang="nl-NL" sz="3200" b="1" dirty="0" smtClean="0"/>
              <a:t>SURINAME: “Potentieel parelparadijs, </a:t>
            </a:r>
          </a:p>
          <a:p>
            <a:pPr algn="ctr"/>
            <a:r>
              <a:rPr lang="nl-NL" sz="3200" b="1" dirty="0" smtClean="0"/>
              <a:t>Vertrouwen in eigen kunnen” </a:t>
            </a:r>
          </a:p>
          <a:p>
            <a:pPr algn="ctr"/>
            <a:r>
              <a:rPr lang="nl-NL" sz="3200" b="1" dirty="0" smtClean="0"/>
              <a:t> </a:t>
            </a:r>
            <a:endParaRPr lang="nl-NL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725144"/>
            <a:ext cx="2095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/>
          <p:nvPr/>
        </p:nvSpPr>
        <p:spPr>
          <a:xfrm>
            <a:off x="179512" y="6381328"/>
            <a:ext cx="11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1" dirty="0"/>
              <a:t>mr. Robby S. Makka </a:t>
            </a:r>
            <a:br>
              <a:rPr lang="en-US" sz="800" b="1" dirty="0"/>
            </a:br>
            <a:r>
              <a:rPr lang="en-US" sz="800" b="1" dirty="0"/>
              <a:t> </a:t>
            </a:r>
            <a:r>
              <a:rPr lang="en-US" sz="800" b="1" dirty="0" smtClean="0"/>
              <a:t>28-11-2013</a:t>
            </a:r>
            <a:endParaRPr lang="en-US" sz="800" b="1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0648"/>
            <a:ext cx="26033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2987824" y="548680"/>
          <a:ext cx="2160240" cy="1989584"/>
        </p:xfrm>
        <a:graphic>
          <a:graphicData uri="http://schemas.openxmlformats.org/presentationml/2006/ole">
            <p:oleObj spid="_x0000_s1027" name="Bitmapafbeelding" r:id="rId5" imgW="8247619" imgH="4638095" progId="PBrush">
              <p:embed/>
            </p:oleObj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636912"/>
            <a:ext cx="2667000" cy="18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1.bp.blogspot.com/_ujk9GTedwW8/SUpVNxg9hJI/AAAAAAAAUOA/02_TAaeoOjo/s400/Berg+en+Dal+18122008+dW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0" y="2780928"/>
            <a:ext cx="2232248" cy="1368152"/>
          </a:xfrm>
          <a:prstGeom prst="rect">
            <a:avLst/>
          </a:prstGeom>
        </p:spPr>
      </p:pic>
      <p:pic>
        <p:nvPicPr>
          <p:cNvPr id="10" name="Picture 5" descr="http://www.percelen-suriname.com/wp-content/themes/perceel/images/waterv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2708920"/>
            <a:ext cx="230696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509120"/>
            <a:ext cx="259080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http://www.krindenki.com/wp-content/uploads/2011/05/DSCF053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4797152"/>
            <a:ext cx="18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4" descr="http://nwonieuwsbrief.files.wordpress.com/2011/11/sekrepatu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692696"/>
            <a:ext cx="216024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Rotary Voorburg - Voorburg, Netherland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28384" y="5594040"/>
            <a:ext cx="1008112" cy="1075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4932363" y="6453188"/>
            <a:ext cx="935037" cy="288925"/>
          </a:xfrm>
        </p:spPr>
        <p:txBody>
          <a:bodyPr/>
          <a:lstStyle/>
          <a:p>
            <a:pPr algn="r">
              <a:defRPr/>
            </a:pP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101" name="AutoShape 2" descr="data:image/jpeg;base64,/9j/4AAQSkZJRgABAQAAAQABAAD/2wCEAAkGBhQQERMUEhMVFRUWFhgYFhgYGBwaHBgXFxkaFhoYGhUaGyYgGBojGhcYHy8gJCcqLCwsGCAxNTAqNSYrLCoBCQoKDgwOGQ8PGjUkHyQrNCksLjU1NS0yNSowNDQpMDI1LSw0LDQsLy4yLCktLCw1Mi0zLDQvLDAsKSwsLCwsLP/AABEIALUBFwMBIgACEQEDEQH/xAAcAAEAAgIDAQAAAAAAAAAAAAAABgcEBQIDCAH/xABWEAACAAQEAQcFBhIIBQQDAAABAgADBBEFEiExBgcTQVFhcYEiMjRzkRRScqGxsggWFxgjQlRigpSis8HS0+Hi8CQzNUNTY3SSFSWT0fGjwsPjZIPE/8QAGwEBAAMBAQEBAAAAAAAAAAAAAAQFBgMCAQf/xAA2EQABAwIDAg0EAgMBAQAAAAABAAIDBBEFITESQQYTFSJRUmFxgZGhsfAUMjPBI9FC4fFyFv/aAAwDAQACEQMRAD8A3n1x2H/4FZ/slftofXHYd/gVn+yV+2jZnkHwq/8AUzP+q/8A3j6OQnCf8B/+tM/Wgi1f1x2Hf4FZ/slftofXHYd/gVn+yV+2jaHkJwn/AAH/AOtM/WinuTvhCnrMZnUs9C0lOfsoYg+Q2VfKBvBFcmActFHW1cqllyqlZk0AqXWWFF5fO6kTSdtNt4n0eV8fo5tBj0yXhqtzkpgshbc4R9gA0DXzWUk632iYcDctFQlBXzKtufeQJZkkgKSZpKZWygXUEBr72zdliK+IR5rXlTxmXLStapkNLdjlkNzN2TMy35lbTObDKy5r3uu/TF+cIcRriNFIqkGUTVuV966kq63sLgMpF+neCLcRFeKuUyiwycsmqd1dkEwBUZhlJZQbjtUxKo84fRG/2pJ/0kv87OgiujhXlHo8TmPLpXdmRM7XRlGW4Xcje5ESePPX0Nvp1V/p/wD5Fi7eIeL6TD1DVdQkq+oU6sw2ustQWYdwgi3EIg1Ly14TMYKKrKSbAtLmKPFilgO02iaUtUk1FeW6ujC6spDKwPSGGhEEXbCNfjeP09FK52pnJKTa7Hc2Jso3ZrAmwBOkRqi5ZcJnOEWrVSdi6TEXxd1Cr4kQRTWEajH+LqSgQPVVEuWGF1BN2cC1yqLdm3GwO4jV4Hyp4bWzRKkVSmYdFV1eXmPUpdQGPYNYIpXCERfiDlMw6hcy59UgmDQogaYynqYIDlPYbQRSiPjNYEnYbxEsG5WMMq3EuVVqHNgFmBpdyTYAFwAST0A3iWTSApzbWN+7pgip2b9ElIFQUFJManDW53OA5X3wklfiLbeyLhkTg6qym6sAykdIIuD7I86vwTgJqc4xcCRmvzORs1t8on9XR5t7dN9Y9EUxQS1yWCZRl6AFtp3C0EXbCIPiXLThUhyhqc5G5lozr4OBlbwJjb8Ncf0OIkrS1Cu43Qgo9huQjgFhruLiCKQwhETxzlVw2imGXOqlzi4KorTCpGhDFAQp7CbwRSyERXAuVHDa1xLk1S5zYBXDSySdgucAMewXMSqCJCNNxDxjR4eAaqoSVcXCm5Yja4lqCxHaBGnw3lewqocS0rFDHbOrywfw3ULfsvBFMY1eO1xlSnYAMVC2B2LTGyKWt9qDqezujaAxj1tEs1WVgrKylWVhmVlYWKsvSCP53gi11FzslH55pLshGspTLDK3Q0os+Ug7HMbgdGsI7sJwCXTKVQaFszXLuztYLd5kxmZyAABc6AAdAsgi2cIqY/RH0P3PVeyX+0j59chQ/c9V7Jf7SCK2oofk14eqpHEM+ZMpp6Si1UOcaU4QgsSpDkWN7C2usb765Ch+56r2S/2kPrkKH7nqvZL/AGkEWnbAqkcW897nnc1ztxN5tslvc9r85bLa+m+8RrgXk1qqqmxGTMkTZDskppJnS3RWdHLZbsBuLjsuDE9+uQofueq9kv8AaQ+uQofueq9kv9pBFDeD6Gukzaejq8EWolI5RnmUxLrLZmc5ahjzeVWdmHQdri9x6Dw3DJVNLWVIlrLlrfKiCwFyWNgOsknxirvrkKH7nqvZL/aQ+uQofueq9kv9pBFbUecPojf7Uk/6SX+dnRNh9EhQ/c9V/tl/tIqblT43l4vWrPlS3loklZQD2zGzO5JCkgava1ztBFueRTHFoWxGpYXEqjLAXtmbOuVb9F2sPGIHi2Kzqye86czTJs1rk6nUnRVHQBsFGwAAiScF4RMn4fjLSxcJTyS3cs9Zx/IkufCI5gOIimqqeeVzCVOlzCo6QjhiPG0EWVjPB9ZRS5cypppkpJmisy21tfKfeta5ytY6HqMTvkE4wmSK5aNmJk1Gayk6JNVSwYdVwpU23uvVEt4/5QaTFsFrfc2cmUKd2DplKF56ADcgnztrjtiqOSx7YvQ+uA9oI/TBFveXjiGZUYo8gn7HTBURejM6K7tbrJIHcoiEfS/Ue5fdfNN7n5zm+c6M9r267dF7Wvpe8SHlfH/Oq34a/m0iYFrcGd8//wDov+iCKq6WTPrJsqSmebMOWVKUkkgX8lFubKoueoDUx119BMpprypqlJktirKd1YHrHyiJPyRD/nNF6xvzbx1cqr3xiu9cR7AB+iCKzcZ5T56cNU00MRU1Gan5y/lASyyvNB3zlVGvQXv0RSOG4ZNqZqypEtpkxzZVUXJ/7ADUnYCJlxHQMeH8JnDzUnVcs/CmPmX4pTRj8k3GUrCq/np6sZbymlEqLlMzI2e3SBksba2JtfaCKNY1gM+im81UymlTLBsrDdTsQRow0IuOkEdEXryHcaTKujqKWexd6dLy2JuTKYMMpJ3ykWv1MB0RFeXTiCTiErDqmnuUb3SoZhlJCNKG29r5t4xPofmPu+qF9PcM3TumSv8AufbBFWEXZy3cdTZUuRh8liitIR57Ddgwssu/QtgS3XcDa4NJxY/LnhjS66TNIOWdTSiD0ZkGRgO4BT+EIIobgHC1VXsy0sh5pQXbLayg7XYkAE2NhfWx6oU+GVcipyy5U9KiU17KrZ0ZbG9gL6XB8R1xYPIzynU2Fy58iqDKruJizFXNrlClWA16AQRfc7R3Yt9EZWGdMNNJkrJzfYxMVmfL0FiswC53sNr2ubXgi23HfKvUjCKVQryKupDrPJUoyLKsrFQbFTMzKQRsMw3sYpvB8En1k0SqaU02YQTlUX0G5J2A21OmsTLlJqqqtpcPxCqGs8TkAVCqqqP5A1v5wLMLnUDsjlyN8eyMKqJxqVbJORVzqMxQqSdV3Km+tukDTqIoRimFTaWa0qfLaXMXzlYWI6j2g9BGhj0PyR8oLTsJqHqXLvQqxdibs0oIXRm6SbKy33OS+pvFdcuOLSa2bRVUkMBNp2tmFiUSdMVWy30ucxHTa17bR28k39l8Qf6VfzdTBFXeMYvNraiZPnMXmzGuTqd9lUdCgWAHQABHZj3DlRQzBKqpRlOyBwpIN1YkA6E9II8DGPhf9fK9YnzhFtfRKEe6qMW15l9ezPp8h9sEUs+h94mepoZkiYxZqVlVCTciU4JRbnoUq4HUAB0RacUX9DMdcQ7qf/5ovSCJCEIIvJM/kzq1ZgzUysCQQamTcEGxBGfcGOH1N6r39L+NSf14m+P+l1Pr5v5xowIum4cwgHaKo3Ym8EjZCi/1N6r39L+NSf14fU3qvf0v41J/XiUQj7yazrFeeVX9UKL/AFN6r39L+NSf14fU3qvf0v41J/XiUQhyazrFOVX9UKL/AFN6r39L+NSf14fU3qvf0v41J/XiWU8gzHVF3Zgov1sbD5Y3/wBIdT1y/wDcf1YhVLKOlIE8wbfS5AUiGrqJgTHHeyrT6m9V7+l/GpP68c5PJnUswBm0ignzjUyrDtOVifYDFgVPBtUn92HFt0YH4jYn2RppiFSQwII3BFiO8HaOlPBSVIvBKHdxB9l5lrp4vyR277q0+AqXDsKpBTrVyHZjmnOXXy3IAOl9FAAAH6SYrPjfkppXmtNw2tpQrEkyJk0LlPVLfUW+9NrdZjdyeB5rSBMzqGK5gljsdbFr6G3RbxiNx4pY6SrLhBJtbJsbbj836L1NWVENuMjtfMLp4Z4QmrQ4lTzJtNKeeKcSi1RKKtzU3O2qMxGnWOmO7grk/ejr6aom1dDzcqYGbLUAmw6hYXhCJnJrOsVH5Uf1Qu/lC4GavxGoqZNXQiXMKFc1QAfJlqpuLG2qmN42AD6Xhh3uuj5/nc39eMludL+dbq7IjkIcms6xTlR/VC58CcBvQ4hTVE2roebluS2WoBNipXQWF946+NOT96yvqaiVV0OSbMLLmqADY9YtpH2EOTWdYpyo/qhWFwhhlGmDLh9fUUr35zNknKQM0wurK2lmFwb9YiquIuScynY0lbSVEv7UGckuZbqIYhSe0Nr1CNnCHJrOsU5Uf1QuNbwVMqcNw6T7opJcyQannFmVCac7MVlsULA3C9cbrkr4V/4ZVTptRV0WV6aZKXJPDHMzy2FwQNLKdY08Icms6xTlR/VC0n1J5/3Xh/4yP1Yu/i6hw3FKNKefVSVZADLmLMXNLcC1xr5SnYqd+wgEVXCHJrOsU5Uf1QtDiXJbOlvaXU0c5L6OtQi6dBZXIIPYL95jc8K8kkppqtX11KkoG5ly5ys7/eltkHaCT3bx2whyazrFOVX9UK3uIZWFVtH7jmT6cSgFEvLMQGUUGVGT3pA06rEg6ExRGOclUySx9z1dJUpfySJyS3I7UmMAPBjG5hDk1nWKcqP6oXVjfAkyqlUOWpo0MmkWVMV6hLhxNnOfNzAi0xdQYkHAnDHuKixWRNq6PPVyFlyss8EZgk5fKNhYXmL8caSEOTWdYpyo/qhaqj5LZyTEY1dBZWUn+kjYEH3sTrlhwEYtUSJlNV0eWXLKtnnhTcsToAD0RGoQ5NZ1inKj+qFOOQzhZqBqwTJ9PMMwSiokzRMICGZctoLeesWzFVckPpE/1Q+cItWKypiEUhYFbU0xmjDyEhCER1IXn3H/AEup9fN/ONGBGfj/AKXU+vm/nGiP4nUTiGWmUMyi7nTybi4ABOr9NtdLdYjUOmbDGHP0WR2C+QgdK2SqTsLxy5hur5IhuBcTzZb5GXnDMcecxBDGy762HZaJ+IppsWe081osvlVC+mcA7esArbfSPkZ7LcWMYUxMpt7Im0eIsqDsEWco7XbSysG9Jkeul/PEWtPniWrOxsqgsx3sALk2Gu0VTg3pMj10v54iy8d9FqPVTPmmMPwyiEtbSxu0OXmQFrcDcWQSuG7P0XCh4ip57ZJc0FugEMpPdmAv4Rr+McFWbJaaBaZLUtfrUalT16XI7e8xA8ORmnSgnnZ1y267jXw3i2K0jm3zbZGvfqsbxX4lhzeD9dTyUjydo5g2vYEXGQGTr203KVSVJxKnkbM0ZfPMLRSlrRTBAJNwlg+Zr5bb5cts1um8QrCcFm1JtKXQbsdFXvP6BcxaC/1Q+B/7Yw+GaMSqWSALXQO3azAE39tvAR7pOELqKnqJI42h5eALCw3kk552tkMtUnw0Tyxtc47Iaf18JUTn8AT1W6vLc+91HgCRb22iOTpLIxVgVYGxB3BizsK4jlVLukvNdNdQLML2zLY7XtvbcRGuUOlCvKmDdlYN25LWP5RHgIvcEx2ufW/Q4gyziLjKx0vnuta/zStr8Op2wfUUxyGu/s91psL4cn1IzS18n3zGwuOrpPgI4/8AAJxntIVQzrbNY+SAQDcsbWFjFoyZKy0CiwVQAOwARjYbkbPOlm4nMGuQRcKoljQgG3k38YrP/s6gmWQRjYGTNfuJyue4ONsr28VL5CisxpdztT3b7DvsoS/AVQBe8o9gY3+NQPjjQVNO0tirqVYbg/zt2xZVPxPKepNOA2YFhe3kllBLDe/Qejojur8ESdOkzWGssn8IakA9za+2O9NwqrKWXYxOOwc3abYWOhI3nW1uw6rnLg8EzNqldmDY7+/y1UKo+CaiYobyEvqA5INu4KbeOsYmLcNzqYZnAK7ZlNxc9BuAR4iLAxrHpdIqmYGJYkALa+m51I0GntjvlslTJBtdJqbHezDbsIiLHwrxJmxVTxDiHOtp7G+o7cjY+HR2D0rrxRu54Hy4VZ4Tgc2qJEsCw3ZjZR49fYBGTinC82Q8pNJjTb5Ql73W173G2u/ftE74dw0U8hU0JuxY2tc5iL+wAeEd9JUy5zMyi5lO8q5HT5Ja3ZcAX7I71PC6oZVyGNgMTLjvOYBJ3Au9F4iwWIwtDzZ7s/2RbuUJTgKoIveUOws1/iUj4402I4XMp2yzVynoO4I6wRvFkVHEMlJ6yGJzmw20BbzQT1m49sYvGVCJlK5t5Uuzjw878m/sEesP4T1/1UUdawBkttk2I1yBGeY/7dfKnCabinugdzm65303d6raJjw9gMkUrT6hM2jOAb6IoPR1mxPsiGmLG4oHNUBRdBaWg7gR+gRoOENRKDT0sTi0yyAEg2OyLXzHeFW4XGz+WZ4vsNvbt+BYvDPD8idTS5kyUpZi9zcjZ2A6eoR1cMYBImpOMyWGKz3UanRQFsND2xteDPQpP4f5xo6eDDeXP/1Ez5FjGVlfVM5Q2ZXDZkAbzjkNp2Qzy03K9gp4j9PdgzbnkM8gsXDeHqdp9UrSgVRkCi50BS56euNdXcOo2ILJlrll5VdwL+aN+m+ug8YkWD+lVnw5fzBGwkUyibMceecqnsCi4H5RP/iPkmNVNJVSuL3H+FuyLkgOLWZ203k33nvXsUEU0bRsgc83y3AnL9KPY/R0dKqXkoS7gW10QEZ236F+MiMDjLh2XJRJklcq3yuBc76q2p06R4iNfxnPdqpw4sFAVB97a9/Ek/J0RKq0c9hl21JkK5P3yqG+URbxmpw9lBO6VzuMdZ93Egh9ran/ABHqoDhFUuqIgwDZHNytpr5n0WLyQ+kT/VD5wi1Yqrkh9In+qHzhFqxpK/8AMfBeMP8AwDx90hCEQVPXnzH/AEqp9fN/ONGPhcnLKW4szDM/w21bXvNvARkY/wCl1Pr5v5xoIbgRPxe/Fx9Cxk7jzh2/2q+41pQlUSPt1DHvuVNv9t+8mJJw+BUpJmtMmM0oZSCbDPrcn3xKsBe+3beNvWUEucLTEDAEHXs7Y1+NcQSqQZQAXOoQaaHpJtYDT+d4pdouAaNVL+qdURMhjadoZX7NPmi3EdVQlx3axJ+AJmFV0qVnn3qXsrSWfIRMtcqgsC46jc379ImNbyZUrg5DMlnsbMNrah7/ACiOkLHMka/oN0bhVQOdl5qqMG9Jkeul/PEWdi63p5wPTLf5piF8QcFVGHFZoImS1YETFHmsCLZ0N8uveO3W0a+dxXVOpVptwQQRkTUHQ/ax3xnCJcTqIKiBzdlmt731B3A/pWNFVtomSRTNN3d3RbpVh0WDSZBvLlqp69zbqudbRqONcbEqS0pSOcmCxHvUO5PeNB39kRifxnVMLZwvaqgH2m9vCNNMcsSWJJO5JuT3k7xW4ZwUqBVNqsQl2y03AuXXI0uTbIdCkVWMRcUYqZtr9w9ArcH9V+B/7YwOFsQWdSyrHVFCMOkFRb4xY+MQf6bKq1ue0tbzE2297GDQYlMkNmlOVPTbY94Ohji3gfO6nlje9u0XBzSL233ByGt9110djkYlY5rTYAg6dmmfYrBosFlU1UplLlzypt9SdnlWAvsNTGfXYVLnNLMxcxS5XU2vddwDrsNDFfzuL6lmVs4VlDKCFGzFSdCCPtRHZJ42qlvdla40zINO7Lb477Rzk4NYs9zJzKOMDS2+06+ZO+3QbL0zFaNoMewdkm9rC27dfpCmnE9cJNLNJNiylF6yzC2ncLnwjlw16JI+AIrbEMUm1DBprliNugDuA0H7osnhr0SR8ARX4zg/JWEsjcbudJckafaRYdyk0Nd9ZVuc0WAbYea6sIweUHeeF+yGZOuxJP8AeuNBew0Fv/JjjinEiSKiVKJFmvzh94Dol+879Q1iK4hxTPlTJ0pGCqs2bYhRfV2O57+qI/MmFiSxJJ1JJuSe0neLqm4Ly1VQ6orpNppBDRckgG9tdNkHIC+frBmxdkLBHTtsQcz2jXvvvKtbFsGl1ShZgOhuCDYjuMcp06XSSL7JLUADu0AF9ydorug4qqJKhVe6jQBgDYdQO9uy8Y2JYzOqCOdckDZdlH4I6e3eIkXBCtc5sE8wMDTcAE38BawJ7za+9dX43AGmSNn8hFt3vvVmYNPMyRKc7suY97an5Y0vCuIATquSTZufmOvbrlb2ZR7YitNxRUy1VEm2VRYDIhsB2lbxrmqWLl8xDli2YaHMTckW21PRE+LgrIfq2SuAbKbttckWcXC4IHcc+lR5MZbeJzAbt1vvyt2qxsawSUXWfY84JknUHQ/ZEW5HXbSMviH0Wf6tvkiBPxbUsmRnB1UglRcFWDDW1jqBuI4VHFFTMVkebdWBBGRBcHtC3iNHwYxEug42Rp4p9xmfs5tgMuw5Lq7FqYcZsNI2h0DXPXPtC1JixeKzztAXXUWluO4kfoMV3E14dxmVMpGkT5ioQCgLEC6MNCCekXt4CL3hFDJenq42l3FSAkDM7JtfLwCr8LkbaWFxtttsO/4VseB6gNSKo3RmB8WLj4mjaYZha04cITZ3ZzfoLW0HYLCKxoMSm0rky3sdjbVWAPxjqPbGdiHF9ROQoSqKdDkBFx1Ekk27oosR4LVc9XI6GQCKV206+t9dLZ2ubZjtVhTYvDHC0SNO2wWHt/1SrhmrE2dWOuoMxbHrABUHxteOS4jkxFpROkyUtvhrcjuuM3xRBsOxmdThhKfLmtfyVN7fCBjjUYrNmTRNZ7zFtZrAWym40At8UTn8F3vqp3lw4t8ew3W4IDQCcrZFt9Vwbi7WxMAB2g7aPRmTff2qWcf4ZdUngeb5D/BPmnwNx+FGfVHmsMs2n9HVT8JlC29rRFZPEM+oZZU6cBKcgPdUAy9OuXQ227bRteNsdR5aSpTqwJzOVIIAXzV0031/BHXELkytZ9Fh81nbDy8uFyA0ZgEkDP7gPBd/q4HCepZldtrG2vcCez1WXyQ+kT/VD5wi1Yqrkh9In+qHzhFqxpK/8x8F4w/8A8fdIQhEFT159x/0up9fN/ONGNIn20O0ZeOSiaupt/jzfzjR0y6YDfX5PZF1Wy0/E7EpztoNVjJiNog9K+zi1gEsXdlSWDsXmMES9tbZmF7dETrG+RSnnYeJK292KM3um3lTJttQ/wDlkmwW/ki1ttdXyf4dLm1qiYisEUzFBGgdGUqwHWDqIt+M9CBa6u8JjaIi8ak+i8icB8TnCMQWdMk85lzS5iEeUoJsxQnZxbx1Gl7x6bwHGKufU1Im0pkUyELIdiM81lZldiua4Q2BXQaa3N9Kuxb6HmZOr5jiqUU0xnmMxUmYrMxbmwl7NoR5dx06ddlUXFVHSTJOHPVmbUrLC2bM7sUS5Mx1BCsQC1mIPtjs4hoJJsArjVSSdJV1ZWAZWBDAi4IOhBHSLRRXF2A+4qp5Q8w2eXffI17A9xBXwi5mx1A1srkdfk2+Nr/FFf8AKw4mNTzEBICurGxsNVygm1hubeMdsLxGnfNxbJAb7rhQcSp3GHbLdFAIQhGqWZSEIQRIQhBEjZU/ElRLUIk0hVFgLLoPERrYRxmginGzK0OHaAfde2SvjN2OI7jZc5s0uzMxuzEknrJNyfbHCEI6gACwXgm6QhCPqJCEIIkIQgiQhCCJCEIIkIQgiQhCCKeckPpE/wBUPnCLViquSH0if6ofOEWrGer/AMx8FpcP/APH3SEIRBU9UXjfpNR66b89owozcb9JqPXTfntGFFcVg5PvPetjw9ivuWplTehT5XwWGVtOnQ37wIu2TODqGUgqwBBGxB1BBjzvX4pLkC81wvUOk9yjUxy4X5dTRzBLaU0yl10uOcUnpQbW38knXe41vIhv4K9wh0gBbs80537VbHHOMzWdKClcy5s5GadNAuZEixXMDcWmO3kqeizHoEeduOOEZ2FVKkzC6uS8qaDZiVIJvrcOCQb36QewX9hrpPmTa2W7MtUJTIGFiktEsq77XLN3uYjHK5w/NrKJRITnHlzQ5Uedkyspy9epGg3t2RneWycR4m44v7fHpv35dC1n0/8AFtb9VjcnnGEkYa86oqnZ5bEzzNcsykmyBAdcpAFgOm/TE5palJ8pHWzS5iBluN1YXFwew7GKi5IMCqVmFplKjU00Al5oF1aUSUKKdb5jvbouDprcgEZ/Go4YqlwjNyTe9xYdlhoQfSylU5c5guoFxVwyskh5YsjG1vet1dx6P/ERl5RXf2xbGLUwmSJinpU27xqD4EAxWsbTg7j874NiY7WzlnrbdmsXjdM2lmDmDmuzt2jX9LXwjJmUw6NPk/dGOykbxvaeqinF2Hw3qmBB0XyEIRJXpIQhBEhCEESEIQRIQhBEhCEESEIQRIQhBEhCEESEIQRTzkh9In+qHzhFqxVXJD6RP9UPnCLVjPV/5j4LS4f+AePukIQiCp6oPijEJcmfUNMcKOem77ny22G58IgeLcdM11kDIPftqx7hsPj8IwOOJpbEq25JtVTwLm9gJrWHdGjji2IDVVkOGxMdtv5x9PJc505nJZmLMdyTcnxMcIQjsrNejOS7FRUYZIsRmlgymHUUOntQqfGJXHnfk545OGzyHu0ibYTAN1I2dR1jYjpHcI9CyJ4dVZb2YAi4INjqLggEdxj8zxqgfTVDn25rjcHv1Ct6eQPaBvC1vFPEK0FLMqGUvktZQbXLEKBfoFzqfljQcJcqlNXukohpM9tkbVWIBJCuOwfbBey8SrFKET5E2UwuJktkI+ECIr/kk4INLLNVUywJrkCUGXypai4J181nva29h2kQpWUbqKR0oO2DlY556dm437EeXiQBuimvFWLLS0dROb7SW1u1j5KjxYgRVuE8QSakeQ1m942jeHX4RicrvGE2one5ckyVJlm9nUq01tQHsftN8viT0AV2rW1G8arBMOMFPd/3Oz8NypMUp2VhAvbZ0KuGPjLfeIDhPGsyVZZv2Rev7YeP23j7YmeHYvKqBeWwPWNmHeP5EWpa+M3HmsjUUUtPmRl0j5kucyl6vZ++OgiNhHF5YO8XFNi7m82bPt3qOJOlYMI7ZlORtqPj9kdUaCKVkrdphuF1BukIQjovqQhCCJCEIIkIQgiQhCCJCEIIkIQgiQhCCKeckPpE/wBUPnCLViquSH0if6ofOEWrGer/AMx8FpcP/APH3SEIRBU9eNeNP7Rrv9VP/OtGmiQ8TYfMn4pWpJltMc1U+yqCT/Wt0Do7YlvDfIjOmWasmcyv+Glmc97eanR77wiLU1cNM3amcB7+WpXtjHPNmhVpJks7BUUsxNgALknqAG8T7hrkbqqiz1B9zSzrZheYRofM+16fOII6ouDAeE6WhW1PJVDaxfdz3udbdm3ZG2jJVnCZxu2mbbtOvl/3uU6OkGr1HuHOAqOgsZUoNMH96/lPfrBOi/ggRv3lht/lsfaNRHKEZaWolmftyOJKmNY1osAusSdLZm9v6TrCXTqpuL36ySx9pJIHZHZCOZe4719sFhYvgkirTm6iUsxejMNR0XVt1PaCIqfivkUdLzKFucXfmnIDj4L6Bu42PfFywifRYpUUZ/jNx0HT/XguUkLZNV5NqaV5TlJiMjrurAqR3g6iOMqaUIZSVI2INiPER6fx/hamrky1EpXt5rbOvwXGo7tuyKj4p5Gainu9ITUS98ugmKO7Z/wdeyNvQ47T1XNfzXdB08D/AMVfLTOZ2haXCOOWWyzxmHvxuO8bHwt4xL6OuScuaWwYdnR2Ebg9hippksqSrAhgSCCLEEaEEHYx2UtW8pg0tirdYPxHrHZFw6EHRUFThccmbOafTyVuR1zJIbv6/wCd4iuE8dA2WoFvv1GnivR4eyJVInrMUMjBlOxBuPbHJj5IHbTTYrPzU0tOeePHcsaZJK93X/O0cI2EdMymB20+T2dEX1NizXc2bI9O7/S8CTpWLCOTyyN44xdtcHC40XRIQhH1fUhCEESEIQRIQhBEhCEESEIQRTzkh9In+qHzhFqxVXJD6RP9UPnCLVjPV/5j4LS4f+AePukIQiCp6hyYZKkTJvNS1QvMdnIFizMxJLHcm/XHbHbVee/wj8sdUfkFU9z5nlxublXrAA0WSEI+O4UEkgAC5J0AHWT0RHAvkF6X2EQLiXlipKa6yP6TM+9NpY75lvK/BBGm4iWcOYi1RSU85wA0yUjsFuACwvoCSbeMTJqGeCMSyNsCbC+vkubZGuNgVsYQhENdEhGhxzij3JORGTMjJmJHnDUjS+h220742eHYtKqBeU4brGxHep1EWMuF1UUDalzDsOFw4Zjx6PFRmVUT5DEHc4bvmqy4QhFcpK0fEnBVLiA+zyxntYTF8lx1eV0gX2a47IqLinkfqqW70/8ASJQ18kfZFHbL+271v3CL5hFxQ4zU0lgDtN6D+uj5kuEkDH968kkW0MZOH4pMkNmlsV6x0HvGxj0TxRyf0mIXM1Mk3omy/Jb8Lofa3lAnqIin+KeSurorsq+6JQ+3lg3A++l6le8XHbG1osapqvm32XdB/R3+/Yq2amcAQRcLJwnjeXMss4c23vvtT+lfHTtiSo4IBBBB2I1B8Yp6NhheOzaY/Y28npU6qfDo7xaLJ0IP2rPVOEtdzosj0bv9K0iIx5lL1ez98anCOMJU6yv9jfqY+Se5v+9vGN9H2GpmpjzT4blRSRyQO2XiywGW28fIz2UHeMeZTW21+X98aKmxOKbJ3NPp5o14K6IQhFouiQhCCJCEIIkIQgiQhCCKeckPpE/1Q+cItWKq5IfSJ/qh84RasZ6v/MfBaXD/AMA8fdIQhEFT1GKrz3+EfljGn1Cy1LOwVRuSbD2mIvxHx0UmzZclLFZjqWfXVWINlHduT4RDayvmTmzTXZz2nbuGw8Iy1HwNqamQyVDthpN7auI9h8yXypxuKIbMY2j5D58upriHHcsHLIXOffHRfZufiiMY3ik2fLmc45IyNZdlGh+1GnjvGtk+cPH5I763+qmfAb5DF9Pg9JhzmNgbnbMnMnx/qyy9ViFRUvAe7K+gyHzvVRx6e4MH/L6L/TSfmLHmGPUHB39n0X+mk/m1jP8ACj8DP/X6W2o/uK28IQjBqyUA4/b+kIOqUPnNEblTShDKSrDYg2I7iIkXH3pS+qX5zRG4/fMBaOTIAeoF+d4iT9XIe1SzCePGWy1C5x79bBvFdj4W8YmFDiUueuaU4YdNtx3jceMVHHZT1DS2DIxVhsQbGKfFOCFJV3fB/G7s+3y3eFu4qbSY3NDzZOcPXz3+PmrhhEJwnj1hZahcw9+o18V2PhbuiXUWIS5y5pThh2dHYRuD2GPzTEsErMOP8zOb1hmPPd42Wqpa+CpH8Zz6N6yIQhFMpqifFPJpSV+ZivMzj/eSxa563TZ/iPbFP8U8m1XQXYpzskf3svUAa+eu6aDc6a7mPRkIvaHHails13Ob0H9H/qjSUzH5jIryRG3wniedT2AOdPet1dh3X5OyLr4p5KKStu8se55p1zIPJY/fS9Ae8WPfFPcT8CVWHk89LvLvpNTykO253U62swHZeNrR4pTVos02d0HX/fgqyely2Xi4UrwjiaTUWAOR/eNvfsOzfL2Rtop2N/hHGE2TYP8AZE6ifKHc36DfwiY6HqrOVOEf5QnwP9/O9WDMlht/bGNMpyO0fz0R14XjkqpH2NvK6VOjDw6e8aRnxIp6+an5pzHQf0qZwfEdl4WvhGZMkA9h/nojGmSiu/tjR01bFUZNNj0fNV7DgVwhCETV6SEIQRIQhBFPOSH0if6ofOEWrFVckPpE/wBUPnCLVjPV/wCY+C0uH/gHj7pCEIgqeqdxfhLPUT2522abMa2Ta7k2vmjE+k3/ADvyP4oQi5bUSWGaqHUsRJNvdcpfB1iPs35H8Ud1VwfdHHPbqw8zrB++hCKuucZHtLlzNJDtDL1Kgv1I/wD8r/0v/si7uHMH5qkppee+STLW9rXyoBe19NoQiixanjnY0SC+fzRaOBxaTZbD3B998X74e4Pvvi/fCEZ/k2m6vqf7UvjXdKh3F3DPPTw3OZbIBbLfpY++HXGk+k3/ADvyP4oQj9Fw+R0VLGxmQAACzdTTxvlc5wzJT6Tf878j+KH0m/535H8UIRO+ok6Vw+kh6PdPpN/zvyP4o7abhZ5TBpdQVYdIS3h5+o7IQjy6Z7gQ7MdwX0UsQNwPUqYYG0x/ImOGIF8wXLfvW5F+63dG39wfffF++EIwGJ4XSNqDsstfPK4HkMgtDSzPMeZT3B998X74e4Pvvi/fCEVvJtN1fU/2pPGu6U9wfffF++Pj4aCCCQQdCCLgjqIvrCEfeTaYf4+p/tOMd0qveLeROknK82Qxp3AuQq3Q/wD6yRl/BIHZEAm8lGUX91f+l/8AZCEaegJ4uxN7dOfqVBlHOWrncEGW2k83B0IS1j1+fEu4Yw6a5CTJwcdBKeV4nNr7L9sIROc0EZqHPDHK2zxdbydgeU2z3/B/fHKTgGb7f8n98fIRDAsVnhTRbdre65zOC+kTbfgfxR1Hg7/O/I/ij7CNBTVMpjzcp7aSG2nqV0vwrb+9/I/ijHfALf3n5P8AFCETmzPO9cn00Q0Huuv/AIN9/wDk/vjsl4Df+8/J/ij5CPZldbVchBHfRTrk1wXmJ01s+bNLtbLa3lDtMWFCEUlS4ukJKvKdgZGGt0SEIRHXd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4102" name="AutoShape 4" descr="data:image/jpeg;base64,/9j/4AAQSkZJRgABAQAAAQABAAD/2wCEAAkGBhQQERMUEhMVFRUWFhgYFhgYGBwaHBgXFxkaFhoYGhUaGyYgGBojGhcYHy8gJCcqLCwsGCAxNTAqNSYrLCoBCQoKDgwOGQ8PGjUkHyQrNCksLjU1NS0yNSowNDQpMDI1LSw0LDQsLy4yLCktLCw1Mi0zLDQvLDAsKSwsLCwsLP/AABEIALUBFwMBIgACEQEDEQH/xAAcAAEAAgIDAQAAAAAAAAAAAAAABgcEBQIDCAH/xABWEAACAAQEAQcFBhIIBQQDAAABAgADBBEFEiExBgcTQVFhcYEiMjRzkRRScqGxsggWFxgjQlRigpSis8HS0+Hi8CQzNUNTY3SSFSWT0fGjwsPjZIPE/8QAGwEBAAMBAQEBAAAAAAAAAAAAAAQFBgMCAQf/xAA2EQABAwIDAg0EAgMBAQAAAAABAAIDBBEFITESQQYTFSJRUmFxgZGhsfAUMjPBI9FC4fFyFv/aAAwDAQACEQMRAD8A3n1x2H/4FZ/slftofXHYd/gVn+yV+2jZnkHwq/8AUzP+q/8A3j6OQnCf8B/+tM/Wgi1f1x2Hf4FZ/slftofXHYd/gVn+yV+2jaHkJwn/AAH/AOtM/WinuTvhCnrMZnUs9C0lOfsoYg+Q2VfKBvBFcmActFHW1cqllyqlZk0AqXWWFF5fO6kTSdtNt4n0eV8fo5tBj0yXhqtzkpgshbc4R9gA0DXzWUk632iYcDctFQlBXzKtufeQJZkkgKSZpKZWygXUEBr72zdliK+IR5rXlTxmXLStapkNLdjlkNzN2TMy35lbTObDKy5r3uu/TF+cIcRriNFIqkGUTVuV966kq63sLgMpF+neCLcRFeKuUyiwycsmqd1dkEwBUZhlJZQbjtUxKo84fRG/2pJ/0kv87OgiujhXlHo8TmPLpXdmRM7XRlGW4Xcje5ESePPX0Nvp1V/p/wD5Fi7eIeL6TD1DVdQkq+oU6sw2ustQWYdwgi3EIg1Ly14TMYKKrKSbAtLmKPFilgO02iaUtUk1FeW6ujC6spDKwPSGGhEEXbCNfjeP09FK52pnJKTa7Hc2Jso3ZrAmwBOkRqi5ZcJnOEWrVSdi6TEXxd1Cr4kQRTWEajH+LqSgQPVVEuWGF1BN2cC1yqLdm3GwO4jV4Hyp4bWzRKkVSmYdFV1eXmPUpdQGPYNYIpXCERfiDlMw6hcy59UgmDQogaYynqYIDlPYbQRSiPjNYEnYbxEsG5WMMq3EuVVqHNgFmBpdyTYAFwAST0A3iWTSApzbWN+7pgip2b9ElIFQUFJManDW53OA5X3wklfiLbeyLhkTg6qym6sAykdIIuD7I86vwTgJqc4xcCRmvzORs1t8on9XR5t7dN9Y9EUxQS1yWCZRl6AFtp3C0EXbCIPiXLThUhyhqc5G5lozr4OBlbwJjb8Ncf0OIkrS1Cu43Qgo9huQjgFhruLiCKQwhETxzlVw2imGXOqlzi4KorTCpGhDFAQp7CbwRSyERXAuVHDa1xLk1S5zYBXDSySdgucAMewXMSqCJCNNxDxjR4eAaqoSVcXCm5Yja4lqCxHaBGnw3lewqocS0rFDHbOrywfw3ULfsvBFMY1eO1xlSnYAMVC2B2LTGyKWt9qDqezujaAxj1tEs1WVgrKylWVhmVlYWKsvSCP53gi11FzslH55pLshGspTLDK3Q0os+Ug7HMbgdGsI7sJwCXTKVQaFszXLuztYLd5kxmZyAABc6AAdAsgi2cIqY/RH0P3PVeyX+0j59chQ/c9V7Jf7SCK2oofk14eqpHEM+ZMpp6Si1UOcaU4QgsSpDkWN7C2usb765Ch+56r2S/2kPrkKH7nqvZL/AGkEWnbAqkcW897nnc1ztxN5tslvc9r85bLa+m+8RrgXk1qqqmxGTMkTZDskppJnS3RWdHLZbsBuLjsuDE9+uQofueq9kv8AaQ+uQofueq9kv9pBFDeD6Gukzaejq8EWolI5RnmUxLrLZmc5ahjzeVWdmHQdri9x6Dw3DJVNLWVIlrLlrfKiCwFyWNgOsknxirvrkKH7nqvZL/aQ+uQofueq9kv9pBFbUecPojf7Uk/6SX+dnRNh9EhQ/c9V/tl/tIqblT43l4vWrPlS3loklZQD2zGzO5JCkgava1ztBFueRTHFoWxGpYXEqjLAXtmbOuVb9F2sPGIHi2Kzqye86czTJs1rk6nUnRVHQBsFGwAAiScF4RMn4fjLSxcJTyS3cs9Zx/IkufCI5gOIimqqeeVzCVOlzCo6QjhiPG0EWVjPB9ZRS5cypppkpJmisy21tfKfeta5ytY6HqMTvkE4wmSK5aNmJk1Gayk6JNVSwYdVwpU23uvVEt4/5QaTFsFrfc2cmUKd2DplKF56ADcgnztrjtiqOSx7YvQ+uA9oI/TBFveXjiGZUYo8gn7HTBURejM6K7tbrJIHcoiEfS/Ue5fdfNN7n5zm+c6M9r267dF7Wvpe8SHlfH/Oq34a/m0iYFrcGd8//wDov+iCKq6WTPrJsqSmebMOWVKUkkgX8lFubKoueoDUx119BMpprypqlJktirKd1YHrHyiJPyRD/nNF6xvzbx1cqr3xiu9cR7AB+iCKzcZ5T56cNU00MRU1Gan5y/lASyyvNB3zlVGvQXv0RSOG4ZNqZqypEtpkxzZVUXJ/7ADUnYCJlxHQMeH8JnDzUnVcs/CmPmX4pTRj8k3GUrCq/np6sZbymlEqLlMzI2e3SBksba2JtfaCKNY1gM+im81UymlTLBsrDdTsQRow0IuOkEdEXryHcaTKujqKWexd6dLy2JuTKYMMpJ3ykWv1MB0RFeXTiCTiErDqmnuUb3SoZhlJCNKG29r5t4xPofmPu+qF9PcM3TumSv8AufbBFWEXZy3cdTZUuRh8liitIR57Ddgwssu/QtgS3XcDa4NJxY/LnhjS66TNIOWdTSiD0ZkGRgO4BT+EIIobgHC1VXsy0sh5pQXbLayg7XYkAE2NhfWx6oU+GVcipyy5U9KiU17KrZ0ZbG9gL6XB8R1xYPIzynU2Fy58iqDKruJizFXNrlClWA16AQRfc7R3Yt9EZWGdMNNJkrJzfYxMVmfL0FiswC53sNr2ubXgi23HfKvUjCKVQryKupDrPJUoyLKsrFQbFTMzKQRsMw3sYpvB8En1k0SqaU02YQTlUX0G5J2A21OmsTLlJqqqtpcPxCqGs8TkAVCqqqP5A1v5wLMLnUDsjlyN8eyMKqJxqVbJORVzqMxQqSdV3Km+tukDTqIoRimFTaWa0qfLaXMXzlYWI6j2g9BGhj0PyR8oLTsJqHqXLvQqxdibs0oIXRm6SbKy33OS+pvFdcuOLSa2bRVUkMBNp2tmFiUSdMVWy30ucxHTa17bR28k39l8Qf6VfzdTBFXeMYvNraiZPnMXmzGuTqd9lUdCgWAHQABHZj3DlRQzBKqpRlOyBwpIN1YkA6E9II8DGPhf9fK9YnzhFtfRKEe6qMW15l9ezPp8h9sEUs+h94mepoZkiYxZqVlVCTciU4JRbnoUq4HUAB0RacUX9DMdcQ7qf/5ovSCJCEIIvJM/kzq1ZgzUysCQQamTcEGxBGfcGOH1N6r39L+NSf14m+P+l1Pr5v5xowIum4cwgHaKo3Ym8EjZCi/1N6r39L+NSf14fU3qvf0v41J/XiUQj7yazrFeeVX9UKL/AFN6r39L+NSf14fU3qvf0v41J/XiUQhyazrFOVX9UKL/AFN6r39L+NSf14fU3qvf0v41J/XiWU8gzHVF3Zgov1sbD5Y3/wBIdT1y/wDcf1YhVLKOlIE8wbfS5AUiGrqJgTHHeyrT6m9V7+l/GpP68c5PJnUswBm0ignzjUyrDtOVifYDFgVPBtUn92HFt0YH4jYn2RppiFSQwII3BFiO8HaOlPBSVIvBKHdxB9l5lrp4vyR277q0+AqXDsKpBTrVyHZjmnOXXy3IAOl9FAAAH6SYrPjfkppXmtNw2tpQrEkyJk0LlPVLfUW+9NrdZjdyeB5rSBMzqGK5gljsdbFr6G3RbxiNx4pY6SrLhBJtbJsbbj836L1NWVENuMjtfMLp4Z4QmrQ4lTzJtNKeeKcSi1RKKtzU3O2qMxGnWOmO7grk/ejr6aom1dDzcqYGbLUAmw6hYXhCJnJrOsVH5Uf1Qu/lC4GavxGoqZNXQiXMKFc1QAfJlqpuLG2qmN42AD6Xhh3uuj5/nc39eMludL+dbq7IjkIcms6xTlR/VC58CcBvQ4hTVE2roebluS2WoBNipXQWF946+NOT96yvqaiVV0OSbMLLmqADY9YtpH2EOTWdYpyo/qhWFwhhlGmDLh9fUUr35zNknKQM0wurK2lmFwb9YiquIuScynY0lbSVEv7UGckuZbqIYhSe0Nr1CNnCHJrOsU5Uf1QuNbwVMqcNw6T7opJcyQannFmVCac7MVlsULA3C9cbrkr4V/4ZVTptRV0WV6aZKXJPDHMzy2FwQNLKdY08Icms6xTlR/VC0n1J5/3Xh/4yP1Yu/i6hw3FKNKefVSVZADLmLMXNLcC1xr5SnYqd+wgEVXCHJrOsU5Uf1QtDiXJbOlvaXU0c5L6OtQi6dBZXIIPYL95jc8K8kkppqtX11KkoG5ly5ys7/eltkHaCT3bx2whyazrFOVX9UK3uIZWFVtH7jmT6cSgFEvLMQGUUGVGT3pA06rEg6ExRGOclUySx9z1dJUpfySJyS3I7UmMAPBjG5hDk1nWKcqP6oXVjfAkyqlUOWpo0MmkWVMV6hLhxNnOfNzAi0xdQYkHAnDHuKixWRNq6PPVyFlyss8EZgk5fKNhYXmL8caSEOTWdYpyo/qhaqj5LZyTEY1dBZWUn+kjYEH3sTrlhwEYtUSJlNV0eWXLKtnnhTcsToAD0RGoQ5NZ1inKj+qFOOQzhZqBqwTJ9PMMwSiokzRMICGZctoLeesWzFVckPpE/1Q+cItWKypiEUhYFbU0xmjDyEhCER1IXn3H/AEup9fN/ONGBGfj/AKXU+vm/nGiP4nUTiGWmUMyi7nTybi4ABOr9NtdLdYjUOmbDGHP0WR2C+QgdK2SqTsLxy5hur5IhuBcTzZb5GXnDMcecxBDGy762HZaJ+IppsWe081osvlVC+mcA7esArbfSPkZ7LcWMYUxMpt7Im0eIsqDsEWco7XbSysG9Jkeul/PEWtPniWrOxsqgsx3sALk2Gu0VTg3pMj10v54iy8d9FqPVTPmmMPwyiEtbSxu0OXmQFrcDcWQSuG7P0XCh4ip57ZJc0FugEMpPdmAv4Rr+McFWbJaaBaZLUtfrUalT16XI7e8xA8ORmnSgnnZ1y267jXw3i2K0jm3zbZGvfqsbxX4lhzeD9dTyUjydo5g2vYEXGQGTr203KVSVJxKnkbM0ZfPMLRSlrRTBAJNwlg+Zr5bb5cts1um8QrCcFm1JtKXQbsdFXvP6BcxaC/1Q+B/7Yw+GaMSqWSALXQO3azAE39tvAR7pOELqKnqJI42h5eALCw3kk552tkMtUnw0Tyxtc47Iaf18JUTn8AT1W6vLc+91HgCRb22iOTpLIxVgVYGxB3BizsK4jlVLukvNdNdQLML2zLY7XtvbcRGuUOlCvKmDdlYN25LWP5RHgIvcEx2ufW/Q4gyziLjKx0vnuta/zStr8Op2wfUUxyGu/s91psL4cn1IzS18n3zGwuOrpPgI4/8AAJxntIVQzrbNY+SAQDcsbWFjFoyZKy0CiwVQAOwARjYbkbPOlm4nMGuQRcKoljQgG3k38YrP/s6gmWQRjYGTNfuJyue4ONsr28VL5CisxpdztT3b7DvsoS/AVQBe8o9gY3+NQPjjQVNO0tirqVYbg/zt2xZVPxPKepNOA2YFhe3kllBLDe/Qejojur8ESdOkzWGssn8IakA9za+2O9NwqrKWXYxOOwc3abYWOhI3nW1uw6rnLg8EzNqldmDY7+/y1UKo+CaiYobyEvqA5INu4KbeOsYmLcNzqYZnAK7ZlNxc9BuAR4iLAxrHpdIqmYGJYkALa+m51I0GntjvlslTJBtdJqbHezDbsIiLHwrxJmxVTxDiHOtp7G+o7cjY+HR2D0rrxRu54Hy4VZ4Tgc2qJEsCw3ZjZR49fYBGTinC82Q8pNJjTb5Ql73W173G2u/ftE74dw0U8hU0JuxY2tc5iL+wAeEd9JUy5zMyi5lO8q5HT5Ja3ZcAX7I71PC6oZVyGNgMTLjvOYBJ3Au9F4iwWIwtDzZ7s/2RbuUJTgKoIveUOws1/iUj4402I4XMp2yzVynoO4I6wRvFkVHEMlJ6yGJzmw20BbzQT1m49sYvGVCJlK5t5Uuzjw878m/sEesP4T1/1UUdawBkttk2I1yBGeY/7dfKnCabinugdzm65303d6raJjw9gMkUrT6hM2jOAb6IoPR1mxPsiGmLG4oHNUBRdBaWg7gR+gRoOENRKDT0sTi0yyAEg2OyLXzHeFW4XGz+WZ4vsNvbt+BYvDPD8idTS5kyUpZi9zcjZ2A6eoR1cMYBImpOMyWGKz3UanRQFsND2xteDPQpP4f5xo6eDDeXP/1Ez5FjGVlfVM5Q2ZXDZkAbzjkNp2Qzy03K9gp4j9PdgzbnkM8gsXDeHqdp9UrSgVRkCi50BS56euNdXcOo2ILJlrll5VdwL+aN+m+ug8YkWD+lVnw5fzBGwkUyibMceecqnsCi4H5RP/iPkmNVNJVSuL3H+FuyLkgOLWZ203k33nvXsUEU0bRsgc83y3AnL9KPY/R0dKqXkoS7gW10QEZ236F+MiMDjLh2XJRJklcq3yuBc76q2p06R4iNfxnPdqpw4sFAVB97a9/Ek/J0RKq0c9hl21JkK5P3yqG+URbxmpw9lBO6VzuMdZ93Egh9ran/ABHqoDhFUuqIgwDZHNytpr5n0WLyQ+kT/VD5wi1Yqrkh9In+qHzhFqxpK/8AMfBeMP8AwDx90hCEQVPXnzH/AEqp9fN/ONGPhcnLKW4szDM/w21bXvNvARkY/wCl1Pr5v5xoIbgRPxe/Fx9Cxk7jzh2/2q+41pQlUSPt1DHvuVNv9t+8mJJw+BUpJmtMmM0oZSCbDPrcn3xKsBe+3beNvWUEucLTEDAEHXs7Y1+NcQSqQZQAXOoQaaHpJtYDT+d4pdouAaNVL+qdURMhjadoZX7NPmi3EdVQlx3axJ+AJmFV0qVnn3qXsrSWfIRMtcqgsC46jc379ImNbyZUrg5DMlnsbMNrah7/ACiOkLHMka/oN0bhVQOdl5qqMG9Jkeul/PEWdi63p5wPTLf5piF8QcFVGHFZoImS1YETFHmsCLZ0N8uveO3W0a+dxXVOpVptwQQRkTUHQ/ax3xnCJcTqIKiBzdlmt731B3A/pWNFVtomSRTNN3d3RbpVh0WDSZBvLlqp69zbqudbRqONcbEqS0pSOcmCxHvUO5PeNB39kRifxnVMLZwvaqgH2m9vCNNMcsSWJJO5JuT3k7xW4ZwUqBVNqsQl2y03AuXXI0uTbIdCkVWMRcUYqZtr9w9ArcH9V+B/7YwOFsQWdSyrHVFCMOkFRb4xY+MQf6bKq1ue0tbzE2297GDQYlMkNmlOVPTbY94Ohji3gfO6nlje9u0XBzSL233ByGt9110djkYlY5rTYAg6dmmfYrBosFlU1UplLlzypt9SdnlWAvsNTGfXYVLnNLMxcxS5XU2vddwDrsNDFfzuL6lmVs4VlDKCFGzFSdCCPtRHZJ42qlvdla40zINO7Lb477Rzk4NYs9zJzKOMDS2+06+ZO+3QbL0zFaNoMewdkm9rC27dfpCmnE9cJNLNJNiylF6yzC2ncLnwjlw16JI+AIrbEMUm1DBprliNugDuA0H7osnhr0SR8ARX4zg/JWEsjcbudJckafaRYdyk0Nd9ZVuc0WAbYea6sIweUHeeF+yGZOuxJP8AeuNBew0Fv/JjjinEiSKiVKJFmvzh94Dol+879Q1iK4hxTPlTJ0pGCqs2bYhRfV2O57+qI/MmFiSxJJ1JJuSe0neLqm4Ly1VQ6orpNppBDRckgG9tdNkHIC+frBmxdkLBHTtsQcz2jXvvvKtbFsGl1ShZgOhuCDYjuMcp06XSSL7JLUADu0AF9ydorug4qqJKhVe6jQBgDYdQO9uy8Y2JYzOqCOdckDZdlH4I6e3eIkXBCtc5sE8wMDTcAE38BawJ7za+9dX43AGmSNn8hFt3vvVmYNPMyRKc7suY97an5Y0vCuIATquSTZufmOvbrlb2ZR7YitNxRUy1VEm2VRYDIhsB2lbxrmqWLl8xDli2YaHMTckW21PRE+LgrIfq2SuAbKbttckWcXC4IHcc+lR5MZbeJzAbt1vvyt2qxsawSUXWfY84JknUHQ/ZEW5HXbSMviH0Wf6tvkiBPxbUsmRnB1UglRcFWDDW1jqBuI4VHFFTMVkebdWBBGRBcHtC3iNHwYxEug42Rp4p9xmfs5tgMuw5Lq7FqYcZsNI2h0DXPXPtC1JixeKzztAXXUWluO4kfoMV3E14dxmVMpGkT5ioQCgLEC6MNCCekXt4CL3hFDJenq42l3FSAkDM7JtfLwCr8LkbaWFxtttsO/4VseB6gNSKo3RmB8WLj4mjaYZha04cITZ3ZzfoLW0HYLCKxoMSm0rky3sdjbVWAPxjqPbGdiHF9ROQoSqKdDkBFx1Ekk27oosR4LVc9XI6GQCKV206+t9dLZ2ubZjtVhTYvDHC0SNO2wWHt/1SrhmrE2dWOuoMxbHrABUHxteOS4jkxFpROkyUtvhrcjuuM3xRBsOxmdThhKfLmtfyVN7fCBjjUYrNmTRNZ7zFtZrAWym40At8UTn8F3vqp3lw4t8ew3W4IDQCcrZFt9Vwbi7WxMAB2g7aPRmTff2qWcf4ZdUngeb5D/BPmnwNx+FGfVHmsMs2n9HVT8JlC29rRFZPEM+oZZU6cBKcgPdUAy9OuXQ227bRteNsdR5aSpTqwJzOVIIAXzV0031/BHXELkytZ9Fh81nbDy8uFyA0ZgEkDP7gPBd/q4HCepZldtrG2vcCez1WXyQ+kT/VD5wi1Yqrkh9In+qHzhFqxpK/8x8F4w/8A8fdIQhEFT159x/0up9fN/ONGNIn20O0ZeOSiaupt/jzfzjR0y6YDfX5PZF1Wy0/E7EpztoNVjJiNog9K+zi1gEsXdlSWDsXmMES9tbZmF7dETrG+RSnnYeJK292KM3um3lTJttQ/wDlkmwW/ki1ttdXyf4dLm1qiYisEUzFBGgdGUqwHWDqIt+M9CBa6u8JjaIi8ak+i8icB8TnCMQWdMk85lzS5iEeUoJsxQnZxbx1Gl7x6bwHGKufU1Im0pkUyELIdiM81lZldiua4Q2BXQaa3N9Kuxb6HmZOr5jiqUU0xnmMxUmYrMxbmwl7NoR5dx06ddlUXFVHSTJOHPVmbUrLC2bM7sUS5Mx1BCsQC1mIPtjs4hoJJsArjVSSdJV1ZWAZWBDAi4IOhBHSLRRXF2A+4qp5Q8w2eXffI17A9xBXwi5mx1A1srkdfk2+Nr/FFf8AKw4mNTzEBICurGxsNVygm1hubeMdsLxGnfNxbJAb7rhQcSp3GHbLdFAIQhGqWZSEIQRIQhBEjZU/ElRLUIk0hVFgLLoPERrYRxmginGzK0OHaAfde2SvjN2OI7jZc5s0uzMxuzEknrJNyfbHCEI6gACwXgm6QhCPqJCEIIkIQgiQhCCJCEIIkIQgiQhCCKeckPpE/wBUPnCLViquSH0if6ofOEWrGer/AMx8FpcP/APH3SEIRBU9UXjfpNR66b89owozcb9JqPXTfntGFFcVg5PvPetjw9ivuWplTehT5XwWGVtOnQ37wIu2TODqGUgqwBBGxB1BBjzvX4pLkC81wvUOk9yjUxy4X5dTRzBLaU0yl10uOcUnpQbW38knXe41vIhv4K9wh0gBbs80537VbHHOMzWdKClcy5s5GadNAuZEixXMDcWmO3kqeizHoEeduOOEZ2FVKkzC6uS8qaDZiVIJvrcOCQb36QewX9hrpPmTa2W7MtUJTIGFiktEsq77XLN3uYjHK5w/NrKJRITnHlzQ5Uedkyspy9epGg3t2RneWycR4m44v7fHpv35dC1n0/8AFtb9VjcnnGEkYa86oqnZ5bEzzNcsykmyBAdcpAFgOm/TE5palJ8pHWzS5iBluN1YXFwew7GKi5IMCqVmFplKjU00Al5oF1aUSUKKdb5jvbouDprcgEZ/Go4YqlwjNyTe9xYdlhoQfSylU5c5guoFxVwyskh5YsjG1vet1dx6P/ERl5RXf2xbGLUwmSJinpU27xqD4EAxWsbTg7j874NiY7WzlnrbdmsXjdM2lmDmDmuzt2jX9LXwjJmUw6NPk/dGOykbxvaeqinF2Hw3qmBB0XyEIRJXpIQhBEhCEESEIQRIQhBEhCEESEIQRIQhBEhCEESEIQRTzkh9In+qHzhFqxVXJD6RP9UPnCLVjPV/5j4LS4f+AePukIQiCp6oPijEJcmfUNMcKOem77ny22G58IgeLcdM11kDIPftqx7hsPj8IwOOJpbEq25JtVTwLm9gJrWHdGjji2IDVVkOGxMdtv5x9PJc505nJZmLMdyTcnxMcIQjsrNejOS7FRUYZIsRmlgymHUUOntQqfGJXHnfk545OGzyHu0ibYTAN1I2dR1jYjpHcI9CyJ4dVZb2YAi4INjqLggEdxj8zxqgfTVDn25rjcHv1Ct6eQPaBvC1vFPEK0FLMqGUvktZQbXLEKBfoFzqfljQcJcqlNXukohpM9tkbVWIBJCuOwfbBey8SrFKET5E2UwuJktkI+ECIr/kk4INLLNVUywJrkCUGXypai4J181nva29h2kQpWUbqKR0oO2DlY556dm437EeXiQBuimvFWLLS0dROb7SW1u1j5KjxYgRVuE8QSakeQ1m942jeHX4RicrvGE2one5ckyVJlm9nUq01tQHsftN8viT0AV2rW1G8arBMOMFPd/3Oz8NypMUp2VhAvbZ0KuGPjLfeIDhPGsyVZZv2Rev7YeP23j7YmeHYvKqBeWwPWNmHeP5EWpa+M3HmsjUUUtPmRl0j5kucyl6vZ++OgiNhHF5YO8XFNi7m82bPt3qOJOlYMI7ZlORtqPj9kdUaCKVkrdphuF1BukIQjovqQhCCJCEIIkIQgiQhCCJCEIIkIQgiQhCCKeckPpE/wBUPnCLViquSH0if6ofOEWrGer/AMx8FpcP/APH3SEIRBU9eNeNP7Rrv9VP/OtGmiQ8TYfMn4pWpJltMc1U+yqCT/Wt0Do7YlvDfIjOmWasmcyv+Glmc97eanR77wiLU1cNM3amcB7+WpXtjHPNmhVpJks7BUUsxNgALknqAG8T7hrkbqqiz1B9zSzrZheYRofM+16fOII6ouDAeE6WhW1PJVDaxfdz3udbdm3ZG2jJVnCZxu2mbbtOvl/3uU6OkGr1HuHOAqOgsZUoNMH96/lPfrBOi/ggRv3lht/lsfaNRHKEZaWolmftyOJKmNY1osAusSdLZm9v6TrCXTqpuL36ySx9pJIHZHZCOZe4719sFhYvgkirTm6iUsxejMNR0XVt1PaCIqfivkUdLzKFucXfmnIDj4L6Bu42PfFywifRYpUUZ/jNx0HT/XguUkLZNV5NqaV5TlJiMjrurAqR3g6iOMqaUIZSVI2INiPER6fx/hamrky1EpXt5rbOvwXGo7tuyKj4p5Gainu9ITUS98ugmKO7Z/wdeyNvQ47T1XNfzXdB08D/AMVfLTOZ2haXCOOWWyzxmHvxuO8bHwt4xL6OuScuaWwYdnR2Ebg9hippksqSrAhgSCCLEEaEEHYx2UtW8pg0tirdYPxHrHZFw6EHRUFThccmbOafTyVuR1zJIbv6/wCd4iuE8dA2WoFvv1GnivR4eyJVInrMUMjBlOxBuPbHJj5IHbTTYrPzU0tOeePHcsaZJK93X/O0cI2EdMymB20+T2dEX1NizXc2bI9O7/S8CTpWLCOTyyN44xdtcHC40XRIQhH1fUhCEESEIQRIQhBEhCEESEIQRTzkh9In+qHzhFqxVXJD6RP9UPnCLVjPV/5j4LS4f+AePukIQiCp6hyYZKkTJvNS1QvMdnIFizMxJLHcm/XHbHbVee/wj8sdUfkFU9z5nlxublXrAA0WSEI+O4UEkgAC5J0AHWT0RHAvkF6X2EQLiXlipKa6yP6TM+9NpY75lvK/BBGm4iWcOYi1RSU85wA0yUjsFuACwvoCSbeMTJqGeCMSyNsCbC+vkubZGuNgVsYQhENdEhGhxzij3JORGTMjJmJHnDUjS+h220742eHYtKqBeU4brGxHep1EWMuF1UUDalzDsOFw4Zjx6PFRmVUT5DEHc4bvmqy4QhFcpK0fEnBVLiA+zyxntYTF8lx1eV0gX2a47IqLinkfqqW70/8ASJQ18kfZFHbL+271v3CL5hFxQ4zU0lgDtN6D+uj5kuEkDH968kkW0MZOH4pMkNmlsV6x0HvGxj0TxRyf0mIXM1Mk3omy/Jb8Lofa3lAnqIin+KeSurorsq+6JQ+3lg3A++l6le8XHbG1osapqvm32XdB/R3+/Yq2amcAQRcLJwnjeXMss4c23vvtT+lfHTtiSo4IBBBB2I1B8Yp6NhheOzaY/Y28npU6qfDo7xaLJ0IP2rPVOEtdzosj0bv9K0iIx5lL1ez98anCOMJU6yv9jfqY+Se5v+9vGN9H2GpmpjzT4blRSRyQO2XiywGW28fIz2UHeMeZTW21+X98aKmxOKbJ3NPp5o14K6IQhFouiQhCCJCEIIkIQgiQhCCKeckPpE/1Q+cItWKq5IfSJ/qh84RasZ6v/MfBaXD/AMA8fdIQhEFT1GKrz3+EfljGn1Cy1LOwVRuSbD2mIvxHx0UmzZclLFZjqWfXVWINlHduT4RDayvmTmzTXZz2nbuGw8Iy1HwNqamQyVDthpN7auI9h8yXypxuKIbMY2j5D58upriHHcsHLIXOffHRfZufiiMY3ik2fLmc45IyNZdlGh+1GnjvGtk+cPH5I763+qmfAb5DF9Pg9JhzmNgbnbMnMnx/qyy9ViFRUvAe7K+gyHzvVRx6e4MH/L6L/TSfmLHmGPUHB39n0X+mk/m1jP8ACj8DP/X6W2o/uK28IQjBqyUA4/b+kIOqUPnNEblTShDKSrDYg2I7iIkXH3pS+qX5zRG4/fMBaOTIAeoF+d4iT9XIe1SzCePGWy1C5x79bBvFdj4W8YmFDiUueuaU4YdNtx3jceMVHHZT1DS2DIxVhsQbGKfFOCFJV3fB/G7s+3y3eFu4qbSY3NDzZOcPXz3+PmrhhEJwnj1hZahcw9+o18V2PhbuiXUWIS5y5pThh2dHYRuD2GPzTEsErMOP8zOb1hmPPd42Wqpa+CpH8Zz6N6yIQhFMpqifFPJpSV+ZivMzj/eSxa563TZ/iPbFP8U8m1XQXYpzskf3svUAa+eu6aDc6a7mPRkIvaHHails13Ob0H9H/qjSUzH5jIryRG3wniedT2AOdPet1dh3X5OyLr4p5KKStu8se55p1zIPJY/fS9Ae8WPfFPcT8CVWHk89LvLvpNTykO253U62swHZeNrR4pTVos02d0HX/fgqyely2Xi4UrwjiaTUWAOR/eNvfsOzfL2Rtop2N/hHGE2TYP8AZE6ifKHc36DfwiY6HqrOVOEf5QnwP9/O9WDMlht/bGNMpyO0fz0R14XjkqpH2NvK6VOjDw6e8aRnxIp6+an5pzHQf0qZwfEdl4WvhGZMkA9h/nojGmSiu/tjR01bFUZNNj0fNV7DgVwhCETV6SEIQRIQhBFPOSH0if6ofOEWrFVckPpE/wBUPnCLVjPV/wCY+C0uH/gHj7pCEIgqeqdxfhLPUT2522abMa2Ta7k2vmjE+k3/ADvyP4oQi5bUSWGaqHUsRJNvdcpfB1iPs35H8Ud1VwfdHHPbqw8zrB++hCKuucZHtLlzNJDtDL1Kgv1I/wD8r/0v/si7uHMH5qkppee+STLW9rXyoBe19NoQiixanjnY0SC+fzRaOBxaTZbD3B998X74e4Pvvi/fCEZ/k2m6vqf7UvjXdKh3F3DPPTw3OZbIBbLfpY++HXGk+k3/ADvyP4oQj9Fw+R0VLGxmQAACzdTTxvlc5wzJT6Tf878j+KH0m/535H8UIRO+ok6Vw+kh6PdPpN/zvyP4o7abhZ5TBpdQVYdIS3h5+o7IQjy6Z7gQ7MdwX0UsQNwPUqYYG0x/ImOGIF8wXLfvW5F+63dG39wfffF++EIwGJ4XSNqDsstfPK4HkMgtDSzPMeZT3B998X74e4Pvvi/fCEVvJtN1fU/2pPGu6U9wfffF++Pj4aCCCQQdCCLgjqIvrCEfeTaYf4+p/tOMd0qveLeROknK82Qxp3AuQq3Q/wD6yRl/BIHZEAm8lGUX91f+l/8AZCEaegJ4uxN7dOfqVBlHOWrncEGW2k83B0IS1j1+fEu4Yw6a5CTJwcdBKeV4nNr7L9sIROc0EZqHPDHK2zxdbydgeU2z3/B/fHKTgGb7f8n98fIRDAsVnhTRbdre65zOC+kTbfgfxR1Hg7/O/I/ij7CNBTVMpjzcp7aSG2nqV0vwrb+9/I/ijHfALf3n5P8AFCETmzPO9cn00Q0Huuv/AIN9/wDk/vjsl4Df+8/J/ij5CPZldbVchBHfRTrk1wXmJ01s+bNLtbLa3lDtMWFCEUlS4ukJKvKdgZGGt0SEIRHXd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4103" name="AutoShape 6" descr="data:image/jpeg;base64,/9j/4AAQSkZJRgABAQAAAQABAAD/2wCEAAkGBhQQERMUEhMVFRUWFhgYFhgYGBwaHBgXFxkaFhoYGhUaGyYgGBojGhcYHy8gJCcqLCwsGCAxNTAqNSYrLCoBCQoKDgwOGQ8PGjUkHyQrNCksLjU1NS0yNSowNDQpMDI1LSw0LDQsLy4yLCktLCw1Mi0zLDQvLDAsKSwsLCwsLP/AABEIALUBFwMBIgACEQEDEQH/xAAcAAEAAgIDAQAAAAAAAAAAAAAABgcEBQIDCAH/xABWEAACAAQEAQcFBhIIBQQDAAABAgADBBEFEiExBgcTQVFhcYEiMjRzkRRScqGxsggWFxgjQlRigpSis8HS0+Hi8CQzNUNTY3SSFSWT0fGjwsPjZIPE/8QAGwEBAAMBAQEBAAAAAAAAAAAAAAQFBgMCAQf/xAA2EQABAwIDAg0EAgMBAQAAAAABAAIDBBEFITESQQYTFSJRUmFxgZGhsfAUMjPBI9FC4fFyFv/aAAwDAQACEQMRAD8A3n1x2H/4FZ/slftofXHYd/gVn+yV+2jZnkHwq/8AUzP+q/8A3j6OQnCf8B/+tM/Wgi1f1x2Hf4FZ/slftofXHYd/gVn+yV+2jaHkJwn/AAH/AOtM/WinuTvhCnrMZnUs9C0lOfsoYg+Q2VfKBvBFcmActFHW1cqllyqlZk0AqXWWFF5fO6kTSdtNt4n0eV8fo5tBj0yXhqtzkpgshbc4R9gA0DXzWUk632iYcDctFQlBXzKtufeQJZkkgKSZpKZWygXUEBr72zdliK+IR5rXlTxmXLStapkNLdjlkNzN2TMy35lbTObDKy5r3uu/TF+cIcRriNFIqkGUTVuV966kq63sLgMpF+neCLcRFeKuUyiwycsmqd1dkEwBUZhlJZQbjtUxKo84fRG/2pJ/0kv87OgiujhXlHo8TmPLpXdmRM7XRlGW4Xcje5ESePPX0Nvp1V/p/wD5Fi7eIeL6TD1DVdQkq+oU6sw2ustQWYdwgi3EIg1Ly14TMYKKrKSbAtLmKPFilgO02iaUtUk1FeW6ujC6spDKwPSGGhEEXbCNfjeP09FK52pnJKTa7Hc2Jso3ZrAmwBOkRqi5ZcJnOEWrVSdi6TEXxd1Cr4kQRTWEajH+LqSgQPVVEuWGF1BN2cC1yqLdm3GwO4jV4Hyp4bWzRKkVSmYdFV1eXmPUpdQGPYNYIpXCERfiDlMw6hcy59UgmDQogaYynqYIDlPYbQRSiPjNYEnYbxEsG5WMMq3EuVVqHNgFmBpdyTYAFwAST0A3iWTSApzbWN+7pgip2b9ElIFQUFJManDW53OA5X3wklfiLbeyLhkTg6qym6sAykdIIuD7I86vwTgJqc4xcCRmvzORs1t8on9XR5t7dN9Y9EUxQS1yWCZRl6AFtp3C0EXbCIPiXLThUhyhqc5G5lozr4OBlbwJjb8Ncf0OIkrS1Cu43Qgo9huQjgFhruLiCKQwhETxzlVw2imGXOqlzi4KorTCpGhDFAQp7CbwRSyERXAuVHDa1xLk1S5zYBXDSySdgucAMewXMSqCJCNNxDxjR4eAaqoSVcXCm5Yja4lqCxHaBGnw3lewqocS0rFDHbOrywfw3ULfsvBFMY1eO1xlSnYAMVC2B2LTGyKWt9qDqezujaAxj1tEs1WVgrKylWVhmVlYWKsvSCP53gi11FzslH55pLshGspTLDK3Q0os+Ug7HMbgdGsI7sJwCXTKVQaFszXLuztYLd5kxmZyAABc6AAdAsgi2cIqY/RH0P3PVeyX+0j59chQ/c9V7Jf7SCK2oofk14eqpHEM+ZMpp6Si1UOcaU4QgsSpDkWN7C2usb765Ch+56r2S/2kPrkKH7nqvZL/AGkEWnbAqkcW897nnc1ztxN5tslvc9r85bLa+m+8RrgXk1qqqmxGTMkTZDskppJnS3RWdHLZbsBuLjsuDE9+uQofueq9kv8AaQ+uQofueq9kv9pBFDeD6Gukzaejq8EWolI5RnmUxLrLZmc5ahjzeVWdmHQdri9x6Dw3DJVNLWVIlrLlrfKiCwFyWNgOsknxirvrkKH7nqvZL/aQ+uQofueq9kv9pBFbUecPojf7Uk/6SX+dnRNh9EhQ/c9V/tl/tIqblT43l4vWrPlS3loklZQD2zGzO5JCkgava1ztBFueRTHFoWxGpYXEqjLAXtmbOuVb9F2sPGIHi2Kzqye86czTJs1rk6nUnRVHQBsFGwAAiScF4RMn4fjLSxcJTyS3cs9Zx/IkufCI5gOIimqqeeVzCVOlzCo6QjhiPG0EWVjPB9ZRS5cypppkpJmisy21tfKfeta5ytY6HqMTvkE4wmSK5aNmJk1Gayk6JNVSwYdVwpU23uvVEt4/5QaTFsFrfc2cmUKd2DplKF56ADcgnztrjtiqOSx7YvQ+uA9oI/TBFveXjiGZUYo8gn7HTBURejM6K7tbrJIHcoiEfS/Ue5fdfNN7n5zm+c6M9r267dF7Wvpe8SHlfH/Oq34a/m0iYFrcGd8//wDov+iCKq6WTPrJsqSmebMOWVKUkkgX8lFubKoueoDUx119BMpprypqlJktirKd1YHrHyiJPyRD/nNF6xvzbx1cqr3xiu9cR7AB+iCKzcZ5T56cNU00MRU1Gan5y/lASyyvNB3zlVGvQXv0RSOG4ZNqZqypEtpkxzZVUXJ/7ADUnYCJlxHQMeH8JnDzUnVcs/CmPmX4pTRj8k3GUrCq/np6sZbymlEqLlMzI2e3SBksba2JtfaCKNY1gM+im81UymlTLBsrDdTsQRow0IuOkEdEXryHcaTKujqKWexd6dLy2JuTKYMMpJ3ykWv1MB0RFeXTiCTiErDqmnuUb3SoZhlJCNKG29r5t4xPofmPu+qF9PcM3TumSv8AufbBFWEXZy3cdTZUuRh8liitIR57Ddgwssu/QtgS3XcDa4NJxY/LnhjS66TNIOWdTSiD0ZkGRgO4BT+EIIobgHC1VXsy0sh5pQXbLayg7XYkAE2NhfWx6oU+GVcipyy5U9KiU17KrZ0ZbG9gL6XB8R1xYPIzynU2Fy58iqDKruJizFXNrlClWA16AQRfc7R3Yt9EZWGdMNNJkrJzfYxMVmfL0FiswC53sNr2ubXgi23HfKvUjCKVQryKupDrPJUoyLKsrFQbFTMzKQRsMw3sYpvB8En1k0SqaU02YQTlUX0G5J2A21OmsTLlJqqqtpcPxCqGs8TkAVCqqqP5A1v5wLMLnUDsjlyN8eyMKqJxqVbJORVzqMxQqSdV3Km+tukDTqIoRimFTaWa0qfLaXMXzlYWI6j2g9BGhj0PyR8oLTsJqHqXLvQqxdibs0oIXRm6SbKy33OS+pvFdcuOLSa2bRVUkMBNp2tmFiUSdMVWy30ucxHTa17bR28k39l8Qf6VfzdTBFXeMYvNraiZPnMXmzGuTqd9lUdCgWAHQABHZj3DlRQzBKqpRlOyBwpIN1YkA6E9II8DGPhf9fK9YnzhFtfRKEe6qMW15l9ezPp8h9sEUs+h94mepoZkiYxZqVlVCTciU4JRbnoUq4HUAB0RacUX9DMdcQ7qf/5ovSCJCEIIvJM/kzq1ZgzUysCQQamTcEGxBGfcGOH1N6r39L+NSf14m+P+l1Pr5v5xowIum4cwgHaKo3Ym8EjZCi/1N6r39L+NSf14fU3qvf0v41J/XiUQj7yazrFeeVX9UKL/AFN6r39L+NSf14fU3qvf0v41J/XiUQhyazrFOVX9UKL/AFN6r39L+NSf14fU3qvf0v41J/XiWU8gzHVF3Zgov1sbD5Y3/wBIdT1y/wDcf1YhVLKOlIE8wbfS5AUiGrqJgTHHeyrT6m9V7+l/GpP68c5PJnUswBm0ignzjUyrDtOVifYDFgVPBtUn92HFt0YH4jYn2RppiFSQwII3BFiO8HaOlPBSVIvBKHdxB9l5lrp4vyR277q0+AqXDsKpBTrVyHZjmnOXXy3IAOl9FAAAH6SYrPjfkppXmtNw2tpQrEkyJk0LlPVLfUW+9NrdZjdyeB5rSBMzqGK5gljsdbFr6G3RbxiNx4pY6SrLhBJtbJsbbj836L1NWVENuMjtfMLp4Z4QmrQ4lTzJtNKeeKcSi1RKKtzU3O2qMxGnWOmO7grk/ejr6aom1dDzcqYGbLUAmw6hYXhCJnJrOsVH5Uf1Qu/lC4GavxGoqZNXQiXMKFc1QAfJlqpuLG2qmN42AD6Xhh3uuj5/nc39eMludL+dbq7IjkIcms6xTlR/VC58CcBvQ4hTVE2roebluS2WoBNipXQWF946+NOT96yvqaiVV0OSbMLLmqADY9YtpH2EOTWdYpyo/qhWFwhhlGmDLh9fUUr35zNknKQM0wurK2lmFwb9YiquIuScynY0lbSVEv7UGckuZbqIYhSe0Nr1CNnCHJrOsU5Uf1QuNbwVMqcNw6T7opJcyQannFmVCac7MVlsULA3C9cbrkr4V/4ZVTptRV0WV6aZKXJPDHMzy2FwQNLKdY08Icms6xTlR/VC0n1J5/3Xh/4yP1Yu/i6hw3FKNKefVSVZADLmLMXNLcC1xr5SnYqd+wgEVXCHJrOsU5Uf1QtDiXJbOlvaXU0c5L6OtQi6dBZXIIPYL95jc8K8kkppqtX11KkoG5ly5ys7/eltkHaCT3bx2whyazrFOVX9UK3uIZWFVtH7jmT6cSgFEvLMQGUUGVGT3pA06rEg6ExRGOclUySx9z1dJUpfySJyS3I7UmMAPBjG5hDk1nWKcqP6oXVjfAkyqlUOWpo0MmkWVMV6hLhxNnOfNzAi0xdQYkHAnDHuKixWRNq6PPVyFlyss8EZgk5fKNhYXmL8caSEOTWdYpyo/qhaqj5LZyTEY1dBZWUn+kjYEH3sTrlhwEYtUSJlNV0eWXLKtnnhTcsToAD0RGoQ5NZ1inKj+qFOOQzhZqBqwTJ9PMMwSiokzRMICGZctoLeesWzFVckPpE/1Q+cItWKypiEUhYFbU0xmjDyEhCER1IXn3H/AEup9fN/ONGBGfj/AKXU+vm/nGiP4nUTiGWmUMyi7nTybi4ABOr9NtdLdYjUOmbDGHP0WR2C+QgdK2SqTsLxy5hur5IhuBcTzZb5GXnDMcecxBDGy762HZaJ+IppsWe081osvlVC+mcA7esArbfSPkZ7LcWMYUxMpt7Im0eIsqDsEWco7XbSysG9Jkeul/PEWtPniWrOxsqgsx3sALk2Gu0VTg3pMj10v54iy8d9FqPVTPmmMPwyiEtbSxu0OXmQFrcDcWQSuG7P0XCh4ip57ZJc0FugEMpPdmAv4Rr+McFWbJaaBaZLUtfrUalT16XI7e8xA8ORmnSgnnZ1y267jXw3i2K0jm3zbZGvfqsbxX4lhzeD9dTyUjydo5g2vYEXGQGTr203KVSVJxKnkbM0ZfPMLRSlrRTBAJNwlg+Zr5bb5cts1um8QrCcFm1JtKXQbsdFXvP6BcxaC/1Q+B/7Yw+GaMSqWSALXQO3azAE39tvAR7pOELqKnqJI42h5eALCw3kk552tkMtUnw0Tyxtc47Iaf18JUTn8AT1W6vLc+91HgCRb22iOTpLIxVgVYGxB3BizsK4jlVLukvNdNdQLML2zLY7XtvbcRGuUOlCvKmDdlYN25LWP5RHgIvcEx2ufW/Q4gyziLjKx0vnuta/zStr8Op2wfUUxyGu/s91psL4cn1IzS18n3zGwuOrpPgI4/8AAJxntIVQzrbNY+SAQDcsbWFjFoyZKy0CiwVQAOwARjYbkbPOlm4nMGuQRcKoljQgG3k38YrP/s6gmWQRjYGTNfuJyue4ONsr28VL5CisxpdztT3b7DvsoS/AVQBe8o9gY3+NQPjjQVNO0tirqVYbg/zt2xZVPxPKepNOA2YFhe3kllBLDe/Qejojur8ESdOkzWGssn8IakA9za+2O9NwqrKWXYxOOwc3abYWOhI3nW1uw6rnLg8EzNqldmDY7+/y1UKo+CaiYobyEvqA5INu4KbeOsYmLcNzqYZnAK7ZlNxc9BuAR4iLAxrHpdIqmYGJYkALa+m51I0GntjvlslTJBtdJqbHezDbsIiLHwrxJmxVTxDiHOtp7G+o7cjY+HR2D0rrxRu54Hy4VZ4Tgc2qJEsCw3ZjZR49fYBGTinC82Q8pNJjTb5Ql73W173G2u/ftE74dw0U8hU0JuxY2tc5iL+wAeEd9JUy5zMyi5lO8q5HT5Ja3ZcAX7I71PC6oZVyGNgMTLjvOYBJ3Au9F4iwWIwtDzZ7s/2RbuUJTgKoIveUOws1/iUj4402I4XMp2yzVynoO4I6wRvFkVHEMlJ6yGJzmw20BbzQT1m49sYvGVCJlK5t5Uuzjw878m/sEesP4T1/1UUdawBkttk2I1yBGeY/7dfKnCabinugdzm65303d6raJjw9gMkUrT6hM2jOAb6IoPR1mxPsiGmLG4oHNUBRdBaWg7gR+gRoOENRKDT0sTi0yyAEg2OyLXzHeFW4XGz+WZ4vsNvbt+BYvDPD8idTS5kyUpZi9zcjZ2A6eoR1cMYBImpOMyWGKz3UanRQFsND2xteDPQpP4f5xo6eDDeXP/1Ez5FjGVlfVM5Q2ZXDZkAbzjkNp2Qzy03K9gp4j9PdgzbnkM8gsXDeHqdp9UrSgVRkCi50BS56euNdXcOo2ILJlrll5VdwL+aN+m+ug8YkWD+lVnw5fzBGwkUyibMceecqnsCi4H5RP/iPkmNVNJVSuL3H+FuyLkgOLWZ203k33nvXsUEU0bRsgc83y3AnL9KPY/R0dKqXkoS7gW10QEZ236F+MiMDjLh2XJRJklcq3yuBc76q2p06R4iNfxnPdqpw4sFAVB97a9/Ek/J0RKq0c9hl21JkK5P3yqG+URbxmpw9lBO6VzuMdZ93Egh9ran/ABHqoDhFUuqIgwDZHNytpr5n0WLyQ+kT/VD5wi1Yqrkh9In+qHzhFqxpK/8AMfBeMP8AwDx90hCEQVPXnzH/AEqp9fN/ONGPhcnLKW4szDM/w21bXvNvARkY/wCl1Pr5v5xoIbgRPxe/Fx9Cxk7jzh2/2q+41pQlUSPt1DHvuVNv9t+8mJJw+BUpJmtMmM0oZSCbDPrcn3xKsBe+3beNvWUEucLTEDAEHXs7Y1+NcQSqQZQAXOoQaaHpJtYDT+d4pdouAaNVL+qdURMhjadoZX7NPmi3EdVQlx3axJ+AJmFV0qVnn3qXsrSWfIRMtcqgsC46jc379ImNbyZUrg5DMlnsbMNrah7/ACiOkLHMka/oN0bhVQOdl5qqMG9Jkeul/PEWdi63p5wPTLf5piF8QcFVGHFZoImS1YETFHmsCLZ0N8uveO3W0a+dxXVOpVptwQQRkTUHQ/ax3xnCJcTqIKiBzdlmt731B3A/pWNFVtomSRTNN3d3RbpVh0WDSZBvLlqp69zbqudbRqONcbEqS0pSOcmCxHvUO5PeNB39kRifxnVMLZwvaqgH2m9vCNNMcsSWJJO5JuT3k7xW4ZwUqBVNqsQl2y03AuXXI0uTbIdCkVWMRcUYqZtr9w9ArcH9V+B/7YwOFsQWdSyrHVFCMOkFRb4xY+MQf6bKq1ue0tbzE2297GDQYlMkNmlOVPTbY94Ohji3gfO6nlje9u0XBzSL233ByGt9110djkYlY5rTYAg6dmmfYrBosFlU1UplLlzypt9SdnlWAvsNTGfXYVLnNLMxcxS5XU2vddwDrsNDFfzuL6lmVs4VlDKCFGzFSdCCPtRHZJ42qlvdla40zINO7Lb477Rzk4NYs9zJzKOMDS2+06+ZO+3QbL0zFaNoMewdkm9rC27dfpCmnE9cJNLNJNiylF6yzC2ncLnwjlw16JI+AIrbEMUm1DBprliNugDuA0H7osnhr0SR8ARX4zg/JWEsjcbudJckafaRYdyk0Nd9ZVuc0WAbYea6sIweUHeeF+yGZOuxJP8AeuNBew0Fv/JjjinEiSKiVKJFmvzh94Dol+879Q1iK4hxTPlTJ0pGCqs2bYhRfV2O57+qI/MmFiSxJJ1JJuSe0neLqm4Ly1VQ6orpNppBDRckgG9tdNkHIC+frBmxdkLBHTtsQcz2jXvvvKtbFsGl1ShZgOhuCDYjuMcp06XSSL7JLUADu0AF9ydorug4qqJKhVe6jQBgDYdQO9uy8Y2JYzOqCOdckDZdlH4I6e3eIkXBCtc5sE8wMDTcAE38BawJ7za+9dX43AGmSNn8hFt3vvVmYNPMyRKc7suY97an5Y0vCuIATquSTZufmOvbrlb2ZR7YitNxRUy1VEm2VRYDIhsB2lbxrmqWLl8xDli2YaHMTckW21PRE+LgrIfq2SuAbKbttckWcXC4IHcc+lR5MZbeJzAbt1vvyt2qxsawSUXWfY84JknUHQ/ZEW5HXbSMviH0Wf6tvkiBPxbUsmRnB1UglRcFWDDW1jqBuI4VHFFTMVkebdWBBGRBcHtC3iNHwYxEug42Rp4p9xmfs5tgMuw5Lq7FqYcZsNI2h0DXPXPtC1JixeKzztAXXUWluO4kfoMV3E14dxmVMpGkT5ioQCgLEC6MNCCekXt4CL3hFDJenq42l3FSAkDM7JtfLwCr8LkbaWFxtttsO/4VseB6gNSKo3RmB8WLj4mjaYZha04cITZ3ZzfoLW0HYLCKxoMSm0rky3sdjbVWAPxjqPbGdiHF9ROQoSqKdDkBFx1Ekk27oosR4LVc9XI6GQCKV206+t9dLZ2ubZjtVhTYvDHC0SNO2wWHt/1SrhmrE2dWOuoMxbHrABUHxteOS4jkxFpROkyUtvhrcjuuM3xRBsOxmdThhKfLmtfyVN7fCBjjUYrNmTRNZ7zFtZrAWym40At8UTn8F3vqp3lw4t8ew3W4IDQCcrZFt9Vwbi7WxMAB2g7aPRmTff2qWcf4ZdUngeb5D/BPmnwNx+FGfVHmsMs2n9HVT8JlC29rRFZPEM+oZZU6cBKcgPdUAy9OuXQ227bRteNsdR5aSpTqwJzOVIIAXzV0031/BHXELkytZ9Fh81nbDy8uFyA0ZgEkDP7gPBd/q4HCepZldtrG2vcCez1WXyQ+kT/VD5wi1Yqrkh9In+qHzhFqxpK/8x8F4w/8A8fdIQhEFT159x/0up9fN/ONGNIn20O0ZeOSiaupt/jzfzjR0y6YDfX5PZF1Wy0/E7EpztoNVjJiNog9K+zi1gEsXdlSWDsXmMES9tbZmF7dETrG+RSnnYeJK292KM3um3lTJttQ/wDlkmwW/ki1ttdXyf4dLm1qiYisEUzFBGgdGUqwHWDqIt+M9CBa6u8JjaIi8ak+i8icB8TnCMQWdMk85lzS5iEeUoJsxQnZxbx1Gl7x6bwHGKufU1Im0pkUyELIdiM81lZldiua4Q2BXQaa3N9Kuxb6HmZOr5jiqUU0xnmMxUmYrMxbmwl7NoR5dx06ddlUXFVHSTJOHPVmbUrLC2bM7sUS5Mx1BCsQC1mIPtjs4hoJJsArjVSSdJV1ZWAZWBDAi4IOhBHSLRRXF2A+4qp5Q8w2eXffI17A9xBXwi5mx1A1srkdfk2+Nr/FFf8AKw4mNTzEBICurGxsNVygm1hubeMdsLxGnfNxbJAb7rhQcSp3GHbLdFAIQhGqWZSEIQRIQhBEjZU/ElRLUIk0hVFgLLoPERrYRxmginGzK0OHaAfde2SvjN2OI7jZc5s0uzMxuzEknrJNyfbHCEI6gACwXgm6QhCPqJCEIIkIQgiQhCCJCEIIkIQgiQhCCKeckPpE/wBUPnCLViquSH0if6ofOEWrGer/AMx8FpcP/APH3SEIRBU9UXjfpNR66b89owozcb9JqPXTfntGFFcVg5PvPetjw9ivuWplTehT5XwWGVtOnQ37wIu2TODqGUgqwBBGxB1BBjzvX4pLkC81wvUOk9yjUxy4X5dTRzBLaU0yl10uOcUnpQbW38knXe41vIhv4K9wh0gBbs80537VbHHOMzWdKClcy5s5GadNAuZEixXMDcWmO3kqeizHoEeduOOEZ2FVKkzC6uS8qaDZiVIJvrcOCQb36QewX9hrpPmTa2W7MtUJTIGFiktEsq77XLN3uYjHK5w/NrKJRITnHlzQ5Uedkyspy9epGg3t2RneWycR4m44v7fHpv35dC1n0/8AFtb9VjcnnGEkYa86oqnZ5bEzzNcsykmyBAdcpAFgOm/TE5palJ8pHWzS5iBluN1YXFwew7GKi5IMCqVmFplKjU00Al5oF1aUSUKKdb5jvbouDprcgEZ/Go4YqlwjNyTe9xYdlhoQfSylU5c5guoFxVwyskh5YsjG1vet1dx6P/ERl5RXf2xbGLUwmSJinpU27xqD4EAxWsbTg7j874NiY7WzlnrbdmsXjdM2lmDmDmuzt2jX9LXwjJmUw6NPk/dGOykbxvaeqinF2Hw3qmBB0XyEIRJXpIQhBEhCEESEIQRIQhBEhCEESEIQRIQhBEhCEESEIQRTzkh9In+qHzhFqxVXJD6RP9UPnCLVjPV/5j4LS4f+AePukIQiCp6oPijEJcmfUNMcKOem77ny22G58IgeLcdM11kDIPftqx7hsPj8IwOOJpbEq25JtVTwLm9gJrWHdGjji2IDVVkOGxMdtv5x9PJc505nJZmLMdyTcnxMcIQjsrNejOS7FRUYZIsRmlgymHUUOntQqfGJXHnfk545OGzyHu0ibYTAN1I2dR1jYjpHcI9CyJ4dVZb2YAi4INjqLggEdxj8zxqgfTVDn25rjcHv1Ct6eQPaBvC1vFPEK0FLMqGUvktZQbXLEKBfoFzqfljQcJcqlNXukohpM9tkbVWIBJCuOwfbBey8SrFKET5E2UwuJktkI+ECIr/kk4INLLNVUywJrkCUGXypai4J181nva29h2kQpWUbqKR0oO2DlY556dm437EeXiQBuimvFWLLS0dROb7SW1u1j5KjxYgRVuE8QSakeQ1m942jeHX4RicrvGE2one5ckyVJlm9nUq01tQHsftN8viT0AV2rW1G8arBMOMFPd/3Oz8NypMUp2VhAvbZ0KuGPjLfeIDhPGsyVZZv2Rev7YeP23j7YmeHYvKqBeWwPWNmHeP5EWpa+M3HmsjUUUtPmRl0j5kucyl6vZ++OgiNhHF5YO8XFNi7m82bPt3qOJOlYMI7ZlORtqPj9kdUaCKVkrdphuF1BukIQjovqQhCCJCEIIkIQgiQhCCJCEIIkIQgiQhCCKeckPpE/wBUPnCLViquSH0if6ofOEWrGer/AMx8FpcP/APH3SEIRBU9eNeNP7Rrv9VP/OtGmiQ8TYfMn4pWpJltMc1U+yqCT/Wt0Do7YlvDfIjOmWasmcyv+Glmc97eanR77wiLU1cNM3amcB7+WpXtjHPNmhVpJks7BUUsxNgALknqAG8T7hrkbqqiz1B9zSzrZheYRofM+16fOII6ouDAeE6WhW1PJVDaxfdz3udbdm3ZG2jJVnCZxu2mbbtOvl/3uU6OkGr1HuHOAqOgsZUoNMH96/lPfrBOi/ggRv3lht/lsfaNRHKEZaWolmftyOJKmNY1osAusSdLZm9v6TrCXTqpuL36ySx9pJIHZHZCOZe4719sFhYvgkirTm6iUsxejMNR0XVt1PaCIqfivkUdLzKFucXfmnIDj4L6Bu42PfFywifRYpUUZ/jNx0HT/XguUkLZNV5NqaV5TlJiMjrurAqR3g6iOMqaUIZSVI2INiPER6fx/hamrky1EpXt5rbOvwXGo7tuyKj4p5Gainu9ITUS98ugmKO7Z/wdeyNvQ47T1XNfzXdB08D/AMVfLTOZ2haXCOOWWyzxmHvxuO8bHwt4xL6OuScuaWwYdnR2Ebg9hippksqSrAhgSCCLEEaEEHYx2UtW8pg0tirdYPxHrHZFw6EHRUFThccmbOafTyVuR1zJIbv6/wCd4iuE8dA2WoFvv1GnivR4eyJVInrMUMjBlOxBuPbHJj5IHbTTYrPzU0tOeePHcsaZJK93X/O0cI2EdMymB20+T2dEX1NizXc2bI9O7/S8CTpWLCOTyyN44xdtcHC40XRIQhH1fUhCEESEIQRIQhBEhCEESEIQRTzkh9In+qHzhFqxVXJD6RP9UPnCLVjPV/5j4LS4f+AePukIQiCp6hyYZKkTJvNS1QvMdnIFizMxJLHcm/XHbHbVee/wj8sdUfkFU9z5nlxublXrAA0WSEI+O4UEkgAC5J0AHWT0RHAvkF6X2EQLiXlipKa6yP6TM+9NpY75lvK/BBGm4iWcOYi1RSU85wA0yUjsFuACwvoCSbeMTJqGeCMSyNsCbC+vkubZGuNgVsYQhENdEhGhxzij3JORGTMjJmJHnDUjS+h220742eHYtKqBeU4brGxHep1EWMuF1UUDalzDsOFw4Zjx6PFRmVUT5DEHc4bvmqy4QhFcpK0fEnBVLiA+zyxntYTF8lx1eV0gX2a47IqLinkfqqW70/8ASJQ18kfZFHbL+271v3CL5hFxQ4zU0lgDtN6D+uj5kuEkDH968kkW0MZOH4pMkNmlsV6x0HvGxj0TxRyf0mIXM1Mk3omy/Jb8Lofa3lAnqIin+KeSurorsq+6JQ+3lg3A++l6le8XHbG1osapqvm32XdB/R3+/Yq2amcAQRcLJwnjeXMss4c23vvtT+lfHTtiSo4IBBBB2I1B8Yp6NhheOzaY/Y28npU6qfDo7xaLJ0IP2rPVOEtdzosj0bv9K0iIx5lL1ez98anCOMJU6yv9jfqY+Se5v+9vGN9H2GpmpjzT4blRSRyQO2XiywGW28fIz2UHeMeZTW21+X98aKmxOKbJ3NPp5o14K6IQhFouiQhCCJCEIIkIQgiQhCCKeckPpE/1Q+cItWKq5IfSJ/qh84RasZ6v/MfBaXD/AMA8fdIQhEFT1GKrz3+EfljGn1Cy1LOwVRuSbD2mIvxHx0UmzZclLFZjqWfXVWINlHduT4RDayvmTmzTXZz2nbuGw8Iy1HwNqamQyVDthpN7auI9h8yXypxuKIbMY2j5D58upriHHcsHLIXOffHRfZufiiMY3ik2fLmc45IyNZdlGh+1GnjvGtk+cPH5I763+qmfAb5DF9Pg9JhzmNgbnbMnMnx/qyy9ViFRUvAe7K+gyHzvVRx6e4MH/L6L/TSfmLHmGPUHB39n0X+mk/m1jP8ACj8DP/X6W2o/uK28IQjBqyUA4/b+kIOqUPnNEblTShDKSrDYg2I7iIkXH3pS+qX5zRG4/fMBaOTIAeoF+d4iT9XIe1SzCePGWy1C5x79bBvFdj4W8YmFDiUueuaU4YdNtx3jceMVHHZT1DS2DIxVhsQbGKfFOCFJV3fB/G7s+3y3eFu4qbSY3NDzZOcPXz3+PmrhhEJwnj1hZahcw9+o18V2PhbuiXUWIS5y5pThh2dHYRuD2GPzTEsErMOP8zOb1hmPPd42Wqpa+CpH8Zz6N6yIQhFMpqifFPJpSV+ZivMzj/eSxa563TZ/iPbFP8U8m1XQXYpzskf3svUAa+eu6aDc6a7mPRkIvaHHails13Ob0H9H/qjSUzH5jIryRG3wniedT2AOdPet1dh3X5OyLr4p5KKStu8se55p1zIPJY/fS9Ae8WPfFPcT8CVWHk89LvLvpNTykO253U62swHZeNrR4pTVos02d0HX/fgqyely2Xi4UrwjiaTUWAOR/eNvfsOzfL2Rtop2N/hHGE2TYP8AZE6ifKHc36DfwiY6HqrOVOEf5QnwP9/O9WDMlht/bGNMpyO0fz0R14XjkqpH2NvK6VOjDw6e8aRnxIp6+an5pzHQf0qZwfEdl4WvhGZMkA9h/nojGmSiu/tjR01bFUZNNj0fNV7DgVwhCETV6SEIQRIQhBFPOSH0if6ofOEWrFVckPpE/wBUPnCLVjPV/wCY+C0uH/gHj7pCEIgqeqdxfhLPUT2522abMa2Ta7k2vmjE+k3/ADvyP4oQi5bUSWGaqHUsRJNvdcpfB1iPs35H8Ud1VwfdHHPbqw8zrB++hCKuucZHtLlzNJDtDL1Kgv1I/wD8r/0v/si7uHMH5qkppee+STLW9rXyoBe19NoQiixanjnY0SC+fzRaOBxaTZbD3B998X74e4Pvvi/fCEZ/k2m6vqf7UvjXdKh3F3DPPTw3OZbIBbLfpY++HXGk+k3/ADvyP4oQj9Fw+R0VLGxmQAACzdTTxvlc5wzJT6Tf878j+KH0m/535H8UIRO+ok6Vw+kh6PdPpN/zvyP4o7abhZ5TBpdQVYdIS3h5+o7IQjy6Z7gQ7MdwX0UsQNwPUqYYG0x/ImOGIF8wXLfvW5F+63dG39wfffF++EIwGJ4XSNqDsstfPK4HkMgtDSzPMeZT3B998X74e4Pvvi/fCEVvJtN1fU/2pPGu6U9wfffF++Pj4aCCCQQdCCLgjqIvrCEfeTaYf4+p/tOMd0qveLeROknK82Qxp3AuQq3Q/wD6yRl/BIHZEAm8lGUX91f+l/8AZCEaegJ4uxN7dOfqVBlHOWrncEGW2k83B0IS1j1+fEu4Yw6a5CTJwcdBKeV4nNr7L9sIROc0EZqHPDHK2zxdbydgeU2z3/B/fHKTgGb7f8n98fIRDAsVnhTRbdre65zOC+kTbfgfxR1Hg7/O/I/ij7CNBTVMpjzcp7aSG2nqV0vwrb+9/I/ijHfALf3n5P8AFCETmzPO9cn00Q0Huuv/AIN9/wDk/vjsl4Df+8/J/ij5CPZldbVchBHfRTrk1wXmJ01s+bNLtbLa3lDtMWFCEUlS4ukJKvKdgZGGt0SEIRHXd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pic>
        <p:nvPicPr>
          <p:cNvPr id="4104" name="Afbeelding 8" descr="https://encrypted-tbn1.gstatic.com/images?q=tbn:ANd9GcRliM15UzYeH4wN3OEKP1fqkCnQIETzUYwhPSDAN9Cmilul2F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09120"/>
            <a:ext cx="11525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kstvak 9"/>
          <p:cNvSpPr txBox="1">
            <a:spLocks noChangeArrowheads="1"/>
          </p:cNvSpPr>
          <p:nvPr/>
        </p:nvSpPr>
        <p:spPr bwMode="auto">
          <a:xfrm>
            <a:off x="2939988" y="549275"/>
            <a:ext cx="26258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4000" b="1" dirty="0" err="1" smtClean="0"/>
              <a:t>Surispora</a:t>
            </a:r>
            <a:r>
              <a:rPr lang="nl-NL" sz="4000" b="1" dirty="0" smtClean="0"/>
              <a:t> </a:t>
            </a:r>
            <a:endParaRPr lang="nl-NL" sz="4000" b="1" dirty="0"/>
          </a:p>
        </p:txBody>
      </p:sp>
      <p:pic>
        <p:nvPicPr>
          <p:cNvPr id="4106" name="Afbeelding 10" descr="https://encrypted-tbn2.gstatic.com/images?q=tbn:ANd9GcSwNIjTWFDUezpvuRnjlGhNHrjH83RoWQDvgHHhqbG1JnQ8fnU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80928"/>
            <a:ext cx="15128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Afbeelding 11" descr="https://encrypted-tbn0.gstatic.com/images?q=tbn:ANd9GcT5Fivb5gGvE8Pluq9LIcKQG2h6s3tShwTPmhsFkB2VKYOi6-E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96952"/>
            <a:ext cx="1584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Afbeelding 12" descr="https://encrypted-tbn1.gstatic.com/images?q=tbn:ANd9GcQCIKKIVtxZJiRtMDXIAdJiMf2a-6EqMo9FQ5hdWuRCG-aKDs9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556792"/>
            <a:ext cx="20875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Afbeelding 13" descr="https://encrypted-tbn1.gstatic.com/images?q=tbn:ANd9GcSlPk0DGxtbD_BeUSS9zbRDDS1I1aglj5lNSvonRdVn6CIOHP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1484313"/>
            <a:ext cx="22320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7625" y="404813"/>
            <a:ext cx="108585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3501008"/>
            <a:ext cx="2095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980728"/>
            <a:ext cx="12096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48691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Afbeelding 19" descr="https://encrypted-tbn0.gstatic.com/images?q=tbn:ANd9GcSM_AZMigrXTyI6GlvE8pqtxmDExCcuXWN-yrGu7rZ7fTP2fgbJ2w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413" y="5445125"/>
            <a:ext cx="15843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hoek 19"/>
          <p:cNvSpPr/>
          <p:nvPr/>
        </p:nvSpPr>
        <p:spPr>
          <a:xfrm>
            <a:off x="251520" y="6381328"/>
            <a:ext cx="11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1" dirty="0"/>
              <a:t>mr. Robby S. Makka </a:t>
            </a:r>
            <a:br>
              <a:rPr lang="en-US" sz="800" b="1" dirty="0"/>
            </a:br>
            <a:r>
              <a:rPr lang="en-US" sz="800" b="1" dirty="0"/>
              <a:t> 28-11-2013</a:t>
            </a:r>
          </a:p>
        </p:txBody>
      </p:sp>
      <p:pic>
        <p:nvPicPr>
          <p:cNvPr id="21" name="Picture 2" descr="Rotary Voorburg - Voorburg, Netherland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376" y="5517232"/>
            <a:ext cx="108012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kstvak 5"/>
          <p:cNvSpPr txBox="1">
            <a:spLocks noChangeArrowheads="1"/>
          </p:cNvSpPr>
          <p:nvPr/>
        </p:nvSpPr>
        <p:spPr bwMode="auto">
          <a:xfrm>
            <a:off x="1619250" y="620713"/>
            <a:ext cx="5284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4000" b="1" dirty="0"/>
              <a:t>Diaspora Finance NL</a:t>
            </a:r>
          </a:p>
        </p:txBody>
      </p:sp>
      <p:sp>
        <p:nvSpPr>
          <p:cNvPr id="5127" name="Tekstvak 8"/>
          <p:cNvSpPr txBox="1">
            <a:spLocks noChangeArrowheads="1"/>
          </p:cNvSpPr>
          <p:nvPr/>
        </p:nvSpPr>
        <p:spPr bwMode="auto">
          <a:xfrm>
            <a:off x="1042988" y="1916113"/>
            <a:ext cx="753427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nl-NL" sz="2400" b="1" dirty="0"/>
              <a:t> 2 Miljard USD</a:t>
            </a:r>
          </a:p>
          <a:p>
            <a:pPr>
              <a:buFont typeface="Arial" charset="0"/>
              <a:buChar char="•"/>
            </a:pPr>
            <a:r>
              <a:rPr lang="nl-NL" sz="2400" b="1" dirty="0"/>
              <a:t> 3 Rapporten</a:t>
            </a:r>
          </a:p>
          <a:p>
            <a:pPr>
              <a:buFont typeface="Arial" charset="0"/>
              <a:buChar char="•"/>
            </a:pPr>
            <a:r>
              <a:rPr lang="nl-NL" sz="2400" b="1" dirty="0"/>
              <a:t> Man 65000 x Eur 18,000 p/j</a:t>
            </a:r>
          </a:p>
          <a:p>
            <a:pPr>
              <a:buFont typeface="Arial" charset="0"/>
              <a:buChar char="•"/>
            </a:pPr>
            <a:r>
              <a:rPr lang="nl-NL" sz="2400" b="1" dirty="0"/>
              <a:t> Vrouw 80000 x Eur 14,400 p/j</a:t>
            </a:r>
          </a:p>
          <a:p>
            <a:pPr>
              <a:buFont typeface="Arial" charset="0"/>
              <a:buChar char="•"/>
            </a:pPr>
            <a:r>
              <a:rPr lang="nl-NL" sz="2400" b="1" dirty="0"/>
              <a:t> Indien 20%: Eur 476 mln </a:t>
            </a:r>
          </a:p>
          <a:p>
            <a:pPr>
              <a:buFont typeface="Arial" charset="0"/>
              <a:buChar char="•"/>
            </a:pPr>
            <a:r>
              <a:rPr lang="nl-NL" sz="2400" b="1" dirty="0"/>
              <a:t> Monetaire waarde van TO Diaspora Eur 1.7 mljrd </a:t>
            </a:r>
          </a:p>
        </p:txBody>
      </p:sp>
      <p:pic>
        <p:nvPicPr>
          <p:cNvPr id="512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652963"/>
            <a:ext cx="20113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Rotary Voorburg - Voorburg, Netherlan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670848"/>
            <a:ext cx="936104" cy="998511"/>
          </a:xfrm>
          <a:prstGeom prst="rect">
            <a:avLst/>
          </a:prstGeom>
          <a:noFill/>
        </p:spPr>
      </p:pic>
      <p:sp>
        <p:nvSpPr>
          <p:cNvPr id="10" name="Rechthoek 9"/>
          <p:cNvSpPr/>
          <p:nvPr/>
        </p:nvSpPr>
        <p:spPr>
          <a:xfrm>
            <a:off x="179512" y="6381328"/>
            <a:ext cx="11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1" dirty="0"/>
              <a:t>mr. Robby S. Makka </a:t>
            </a:r>
            <a:br>
              <a:rPr lang="en-US" sz="800" b="1" dirty="0"/>
            </a:br>
            <a:r>
              <a:rPr lang="en-US" sz="800" b="1" dirty="0"/>
              <a:t> </a:t>
            </a:r>
            <a:r>
              <a:rPr lang="en-US" sz="800" b="1" dirty="0" smtClean="0"/>
              <a:t>28-11-2013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Grafiek 3"/>
          <p:cNvGraphicFramePr>
            <a:graphicFrameLocks/>
          </p:cNvGraphicFramePr>
          <p:nvPr/>
        </p:nvGraphicFramePr>
        <p:xfrm>
          <a:off x="200025" y="1290638"/>
          <a:ext cx="6007100" cy="4205287"/>
        </p:xfrm>
        <a:graphic>
          <a:graphicData uri="http://schemas.openxmlformats.org/presentationml/2006/ole">
            <p:oleObj spid="_x0000_s15362" r:id="rId3" imgW="6005080" imgH="4206605" progId="Excel.Sheet.8">
              <p:embed/>
            </p:oleObj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4427538" y="1484313"/>
            <a:ext cx="4537075" cy="10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nl-NL" sz="2000" b="1" dirty="0">
                <a:solidFill>
                  <a:srgbClr val="003F7E"/>
                </a:solidFill>
              </a:rPr>
              <a:t> Totaal # Surinamers: ~ 1.01 mln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nl-NL" sz="2000" b="1" dirty="0">
                <a:solidFill>
                  <a:srgbClr val="003F7E"/>
                </a:solidFill>
              </a:rPr>
              <a:t> In Suriname: 537.000 (53%)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nl-NL" sz="2000" b="1" dirty="0">
                <a:solidFill>
                  <a:srgbClr val="003F7E"/>
                </a:solidFill>
              </a:rPr>
              <a:t> In diaspora: ~ 475.000 47%)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260350"/>
            <a:ext cx="5132388" cy="7064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3F7E"/>
                </a:solidFill>
                <a:latin typeface="Trebuchet MS" pitchFamily="34" charset="0"/>
                <a:ea typeface="+mj-ea"/>
                <a:cs typeface="+mj-cs"/>
              </a:rPr>
              <a:t>Surinaamse Diaspora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88" y="5516563"/>
            <a:ext cx="8713787" cy="50482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nl-NL" sz="2000" b="1" dirty="0">
                <a:solidFill>
                  <a:srgbClr val="003F7E"/>
                </a:solidFill>
                <a:latin typeface="+mn-lt"/>
                <a:cs typeface="+mn-cs"/>
              </a:rPr>
              <a:t>Kleinere aantallen Surinamers wonen in België, UK, India, Canada, Trinidad etc.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000" b="1" dirty="0">
              <a:solidFill>
                <a:srgbClr val="003F7E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1031" name="Tekstvak 8"/>
          <p:cNvSpPr txBox="1">
            <a:spLocks noChangeArrowheads="1"/>
          </p:cNvSpPr>
          <p:nvPr/>
        </p:nvSpPr>
        <p:spPr bwMode="auto">
          <a:xfrm>
            <a:off x="3275856" y="6453336"/>
            <a:ext cx="2124075" cy="30797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Visie </a:t>
            </a:r>
            <a:r>
              <a:rPr lang="nl-NL" sz="1400" b="1" dirty="0">
                <a:solidFill>
                  <a:schemeClr val="bg1"/>
                </a:solidFill>
                <a:latin typeface="Calibri" pitchFamily="34" charset="0"/>
              </a:rPr>
              <a:t>Professor Mahadew</a:t>
            </a:r>
          </a:p>
        </p:txBody>
      </p:sp>
      <p:pic>
        <p:nvPicPr>
          <p:cNvPr id="1032" name="Picture 2" descr="Proclamatie Platform Surinaamse Diaspor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4932363" y="6453188"/>
            <a:ext cx="935037" cy="288925"/>
          </a:xfrm>
        </p:spPr>
        <p:txBody>
          <a:bodyPr/>
          <a:lstStyle/>
          <a:p>
            <a:pPr algn="r">
              <a:defRPr/>
            </a:pP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dirty="0"/>
          </a:p>
        </p:txBody>
      </p:sp>
      <p:sp>
        <p:nvSpPr>
          <p:cNvPr id="11" name="Rechthoek 10"/>
          <p:cNvSpPr/>
          <p:nvPr/>
        </p:nvSpPr>
        <p:spPr>
          <a:xfrm>
            <a:off x="179512" y="6381328"/>
            <a:ext cx="11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1" dirty="0"/>
              <a:t>mr. Robby S. Makka </a:t>
            </a:r>
            <a:br>
              <a:rPr lang="en-US" sz="800" b="1" dirty="0"/>
            </a:br>
            <a:r>
              <a:rPr lang="en-US" sz="800" b="1" dirty="0"/>
              <a:t> </a:t>
            </a:r>
            <a:r>
              <a:rPr lang="en-US" sz="800" b="1" dirty="0" smtClean="0"/>
              <a:t>28-11-2013</a:t>
            </a:r>
            <a:endParaRPr lang="en-US" sz="800" b="1" dirty="0"/>
          </a:p>
        </p:txBody>
      </p:sp>
      <p:pic>
        <p:nvPicPr>
          <p:cNvPr id="12" name="Picture 2" descr="Rotary Voorburg - Voorburg, Netherlan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5859489"/>
            <a:ext cx="864096" cy="92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188913"/>
            <a:ext cx="5327650" cy="777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3366"/>
                </a:solidFill>
                <a:latin typeface="Trebuchet MS" pitchFamily="34" charset="0"/>
                <a:ea typeface="+mj-ea"/>
                <a:cs typeface="Tahoma" pitchFamily="34" charset="0"/>
              </a:rPr>
              <a:t>Impacts Diaspora</a:t>
            </a:r>
          </a:p>
        </p:txBody>
      </p:sp>
      <p:pic>
        <p:nvPicPr>
          <p:cNvPr id="10243" name="Picture 2" descr="Proclamatie Platform Surinaamse Diaspo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196975"/>
            <a:ext cx="813593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kstvak 17"/>
          <p:cNvSpPr txBox="1">
            <a:spLocks noChangeArrowheads="1"/>
          </p:cNvSpPr>
          <p:nvPr/>
        </p:nvSpPr>
        <p:spPr bwMode="auto">
          <a:xfrm>
            <a:off x="3563888" y="6381328"/>
            <a:ext cx="2124075" cy="30797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1400" b="1" dirty="0">
                <a:solidFill>
                  <a:schemeClr val="bg1"/>
                </a:solidFill>
                <a:latin typeface="Calibri" pitchFamily="34" charset="0"/>
              </a:rPr>
              <a:t>Visie Professor Mahadew</a:t>
            </a:r>
          </a:p>
        </p:txBody>
      </p:sp>
      <p:sp>
        <p:nvSpPr>
          <p:cNvPr id="7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4932363" y="6453188"/>
            <a:ext cx="935037" cy="288925"/>
          </a:xfrm>
        </p:spPr>
        <p:txBody>
          <a:bodyPr/>
          <a:lstStyle/>
          <a:p>
            <a:pPr algn="r">
              <a:defRPr/>
            </a:pP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8" name="Rechthoek 7"/>
          <p:cNvSpPr/>
          <p:nvPr/>
        </p:nvSpPr>
        <p:spPr>
          <a:xfrm>
            <a:off x="179512" y="6381328"/>
            <a:ext cx="11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1" dirty="0"/>
              <a:t>mr. Robby S. Makka </a:t>
            </a:r>
            <a:br>
              <a:rPr lang="en-US" sz="800" b="1" dirty="0"/>
            </a:br>
            <a:r>
              <a:rPr lang="en-US" sz="800" b="1" dirty="0"/>
              <a:t> </a:t>
            </a:r>
            <a:r>
              <a:rPr lang="en-US" sz="800" b="1" dirty="0" smtClean="0"/>
              <a:t>28-11-2013</a:t>
            </a:r>
            <a:endParaRPr lang="en-US" sz="800" b="1" dirty="0"/>
          </a:p>
        </p:txBody>
      </p:sp>
      <p:pic>
        <p:nvPicPr>
          <p:cNvPr id="9" name="Picture 2" descr="Rotary Voorburg - Voorburg, Netherlan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9586" y="6093295"/>
            <a:ext cx="644902" cy="68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tary Voorburg - Voorburg, Netherl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888" y="5949280"/>
            <a:ext cx="742583" cy="792088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53136"/>
            <a:ext cx="2095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179512" y="6381328"/>
            <a:ext cx="11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1" dirty="0"/>
              <a:t>mr. Robby S. Makka </a:t>
            </a:r>
            <a:br>
              <a:rPr lang="en-US" sz="800" b="1" dirty="0"/>
            </a:br>
            <a:r>
              <a:rPr lang="en-US" sz="800" b="1" dirty="0"/>
              <a:t> 28-11-2013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914400" y="2492896"/>
            <a:ext cx="8229600" cy="921817"/>
          </a:xfrm>
        </p:spPr>
        <p:txBody>
          <a:bodyPr>
            <a:normAutofit fontScale="90000"/>
          </a:bodyPr>
          <a:lstStyle/>
          <a:p>
            <a:pPr algn="ctr"/>
            <a:r>
              <a:rPr lang="nl-NL" sz="6700" dirty="0" smtClean="0"/>
              <a:t>Rotary Voorburg:</a:t>
            </a:r>
            <a:br>
              <a:rPr lang="nl-NL" sz="6700" dirty="0" smtClean="0"/>
            </a:br>
            <a:r>
              <a:rPr lang="nl-NL" sz="6700" dirty="0" smtClean="0"/>
              <a:t> Hartelijk Bedankt</a:t>
            </a:r>
            <a:r>
              <a:rPr lang="nl-NL" sz="3600" dirty="0" smtClean="0"/>
              <a:t>!</a:t>
            </a:r>
            <a:endParaRPr lang="nl-NL" sz="3600" dirty="0"/>
          </a:p>
        </p:txBody>
      </p:sp>
      <p:pic>
        <p:nvPicPr>
          <p:cNvPr id="22530" name="Picture 2" descr="http://www.rotary.nl/voorburg/homepage.doc/homepag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293096"/>
            <a:ext cx="2611557" cy="174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tary Voorburg - Voorburg, Netherlan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747658"/>
            <a:ext cx="864096" cy="921702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251520" y="6381328"/>
            <a:ext cx="11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1" dirty="0"/>
              <a:t>mr. Robby S. Makka </a:t>
            </a:r>
            <a:br>
              <a:rPr lang="en-US" sz="800" b="1" dirty="0"/>
            </a:br>
            <a:r>
              <a:rPr lang="en-US" sz="800" b="1" dirty="0"/>
              <a:t> 28-11-2013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95760" y="2708920"/>
            <a:ext cx="569361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b="1" dirty="0" smtClean="0"/>
          </a:p>
          <a:p>
            <a:pPr algn="ctr"/>
            <a:r>
              <a:rPr lang="nl-NL" b="1" dirty="0" smtClean="0"/>
              <a:t>Deze </a:t>
            </a:r>
            <a:r>
              <a:rPr lang="nl-NL" b="1" dirty="0" smtClean="0"/>
              <a:t>lezing wordt opgedragen aan Dr. Eddy Jharap.</a:t>
            </a:r>
          </a:p>
          <a:p>
            <a:pPr algn="ctr"/>
            <a:endParaRPr lang="nl-NL" b="1" dirty="0" smtClean="0"/>
          </a:p>
          <a:p>
            <a:pPr algn="ctr"/>
            <a:endParaRPr lang="nl-NL" b="1" dirty="0" smtClean="0"/>
          </a:p>
          <a:p>
            <a:pPr algn="ctr"/>
            <a:r>
              <a:rPr lang="nl-NL" b="1" dirty="0" err="1" smtClean="0"/>
              <a:t>Mister</a:t>
            </a:r>
            <a:r>
              <a:rPr lang="nl-NL" b="1" dirty="0" smtClean="0"/>
              <a:t>  </a:t>
            </a:r>
            <a:endParaRPr lang="nl-NL" b="1" dirty="0" smtClean="0"/>
          </a:p>
          <a:p>
            <a:pPr algn="ctr"/>
            <a:endParaRPr lang="nl-NL" b="1" dirty="0" smtClean="0"/>
          </a:p>
          <a:p>
            <a:pPr algn="ctr"/>
            <a:endParaRPr lang="nl-NL" b="1" dirty="0" smtClean="0"/>
          </a:p>
          <a:p>
            <a:pPr algn="ctr"/>
            <a:r>
              <a:rPr lang="nl-NL" b="1" dirty="0" smtClean="0"/>
              <a:t>Power of Management  </a:t>
            </a:r>
            <a:endParaRPr lang="nl-NL" b="1" dirty="0" smtClean="0"/>
          </a:p>
          <a:p>
            <a:pPr algn="ctr"/>
            <a:endParaRPr lang="nl-NL" b="1" dirty="0" smtClean="0"/>
          </a:p>
          <a:p>
            <a:pPr algn="ctr"/>
            <a:endParaRPr lang="nl-NL" b="1" dirty="0" smtClean="0"/>
          </a:p>
          <a:p>
            <a:pPr algn="ctr"/>
            <a:r>
              <a:rPr lang="nl-NL" b="1" dirty="0" smtClean="0"/>
              <a:t> </a:t>
            </a:r>
            <a:r>
              <a:rPr lang="nl-NL" b="1" dirty="0" smtClean="0"/>
              <a:t>Olie Sjeik, Awardhouder Kenniskring </a:t>
            </a:r>
            <a:r>
              <a:rPr lang="nl-NL" b="1" dirty="0" err="1" smtClean="0"/>
              <a:t>Ned-Sur</a:t>
            </a:r>
            <a:r>
              <a:rPr lang="nl-NL" dirty="0" smtClean="0"/>
              <a:t>.</a:t>
            </a:r>
          </a:p>
          <a:p>
            <a:pPr algn="ctr"/>
            <a:endParaRPr lang="nl-NL" dirty="0" smtClean="0"/>
          </a:p>
          <a:p>
            <a:pPr algn="ctr"/>
            <a:endParaRPr lang="nl-NL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85184"/>
            <a:ext cx="1444469" cy="95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ts1.mm.bing.net/th?id=H.4845553226219788&amp;pid=15.1&amp;H=160&amp;W=1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764704"/>
            <a:ext cx="1114425" cy="1524001"/>
          </a:xfrm>
          <a:prstGeom prst="rect">
            <a:avLst/>
          </a:prstGeom>
          <a:noFill/>
        </p:spPr>
      </p:pic>
      <p:pic>
        <p:nvPicPr>
          <p:cNvPr id="32772" name="Picture 4" descr="http://ts4.mm.bing.net/th?id=H.4539777349256831&amp;pid=15.1&amp;H=160&amp;W=1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836712"/>
            <a:ext cx="1333500" cy="1524001"/>
          </a:xfrm>
          <a:prstGeom prst="rect">
            <a:avLst/>
          </a:prstGeom>
          <a:noFill/>
        </p:spPr>
      </p:pic>
      <p:pic>
        <p:nvPicPr>
          <p:cNvPr id="13" name="Picture 8" descr="http://ts3.mm.bing.net/th?id=H.4943813496932010&amp;pid=15.1&amp;H=99&amp;W=1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284984"/>
            <a:ext cx="1296144" cy="864096"/>
          </a:xfrm>
          <a:prstGeom prst="rect">
            <a:avLst/>
          </a:prstGeom>
          <a:noFill/>
        </p:spPr>
      </p:pic>
      <p:pic>
        <p:nvPicPr>
          <p:cNvPr id="21506" name="Picture 2" descr="geloof in eigen kunnen 240x300 Geloof in eigen kunn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3573016"/>
            <a:ext cx="1440159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178</Words>
  <Application>Microsoft Office PowerPoint</Application>
  <PresentationFormat>Diavoorstelling (4:3)</PresentationFormat>
  <Paragraphs>45</Paragraphs>
  <Slides>8</Slides>
  <Notes>2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Stroom</vt:lpstr>
      <vt:lpstr>Bitmapafbeelding</vt:lpstr>
      <vt:lpstr>Microsoft Office Excel 97-2003-werkblad</vt:lpstr>
      <vt:lpstr>Dia 1</vt:lpstr>
      <vt:lpstr>Dia 2</vt:lpstr>
      <vt:lpstr>Dia 3</vt:lpstr>
      <vt:lpstr>Dia 4</vt:lpstr>
      <vt:lpstr>Dia 5</vt:lpstr>
      <vt:lpstr>Dia 6</vt:lpstr>
      <vt:lpstr>Rotary Voorburg:  Hartelijk Bedankt!</vt:lpstr>
      <vt:lpstr>Dia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Mr. Robby Makka</dc:creator>
  <cp:lastModifiedBy>Mr. Robby Makka</cp:lastModifiedBy>
  <cp:revision>44</cp:revision>
  <dcterms:created xsi:type="dcterms:W3CDTF">2013-11-17T16:20:14Z</dcterms:created>
  <dcterms:modified xsi:type="dcterms:W3CDTF">2013-11-26T19:25:49Z</dcterms:modified>
</cp:coreProperties>
</file>